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1" r:id="rId3"/>
    <p:sldId id="2076138640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07613863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69"/>
    <p:restoredTop sz="96271"/>
  </p:normalViewPr>
  <p:slideViewPr>
    <p:cSldViewPr snapToGrid="0">
      <p:cViewPr varScale="1">
        <p:scale>
          <a:sx n="96" d="100"/>
          <a:sy n="96" d="100"/>
        </p:scale>
        <p:origin x="200" y="8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svg"/><Relationship Id="rId1" Type="http://schemas.openxmlformats.org/officeDocument/2006/relationships/image" Target="../media/image23.png"/><Relationship Id="rId6" Type="http://schemas.openxmlformats.org/officeDocument/2006/relationships/image" Target="../media/image28.svg"/><Relationship Id="rId5" Type="http://schemas.openxmlformats.org/officeDocument/2006/relationships/image" Target="../media/image27.png"/><Relationship Id="rId4" Type="http://schemas.openxmlformats.org/officeDocument/2006/relationships/image" Target="../media/image2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948044-1254-4FFB-BE84-E2F9C52AA401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DE7D82B-304A-4AAF-90A8-40236403FCF2}">
      <dgm:prSet/>
      <dgm:spPr/>
      <dgm:t>
        <a:bodyPr/>
        <a:lstStyle/>
        <a:p>
          <a:r>
            <a:rPr lang="en-US" dirty="0"/>
            <a:t>1. Do more with less</a:t>
          </a:r>
        </a:p>
      </dgm:t>
    </dgm:pt>
    <dgm:pt modelId="{0A0D91CF-4FDB-4496-AFD1-2875D0EB7E6F}" type="parTrans" cxnId="{9F570DD9-4340-421A-8449-B5C524C33E2E}">
      <dgm:prSet/>
      <dgm:spPr/>
      <dgm:t>
        <a:bodyPr/>
        <a:lstStyle/>
        <a:p>
          <a:endParaRPr lang="en-US"/>
        </a:p>
      </dgm:t>
    </dgm:pt>
    <dgm:pt modelId="{B173F0BA-4F7B-4E6E-BAB1-D7077B1500DB}" type="sibTrans" cxnId="{9F570DD9-4340-421A-8449-B5C524C33E2E}">
      <dgm:prSet/>
      <dgm:spPr/>
      <dgm:t>
        <a:bodyPr/>
        <a:lstStyle/>
        <a:p>
          <a:endParaRPr lang="en-US"/>
        </a:p>
      </dgm:t>
    </dgm:pt>
    <dgm:pt modelId="{0D895BEB-E0F5-4365-A8FF-B166CB09E239}">
      <dgm:prSet/>
      <dgm:spPr/>
      <dgm:t>
        <a:bodyPr/>
        <a:lstStyle/>
        <a:p>
          <a:r>
            <a:rPr lang="en-US" dirty="0"/>
            <a:t>2. Rapid development</a:t>
          </a:r>
        </a:p>
      </dgm:t>
    </dgm:pt>
    <dgm:pt modelId="{C9B4B3B7-51D7-49A3-95E2-A3F609F571CE}" type="parTrans" cxnId="{A36ECE43-F544-42B8-A06B-74A33D8C813D}">
      <dgm:prSet/>
      <dgm:spPr/>
      <dgm:t>
        <a:bodyPr/>
        <a:lstStyle/>
        <a:p>
          <a:endParaRPr lang="en-US"/>
        </a:p>
      </dgm:t>
    </dgm:pt>
    <dgm:pt modelId="{C5A461F8-9DA3-4887-ACF7-E352739C767F}" type="sibTrans" cxnId="{A36ECE43-F544-42B8-A06B-74A33D8C813D}">
      <dgm:prSet/>
      <dgm:spPr/>
      <dgm:t>
        <a:bodyPr/>
        <a:lstStyle/>
        <a:p>
          <a:endParaRPr lang="en-US"/>
        </a:p>
      </dgm:t>
    </dgm:pt>
    <dgm:pt modelId="{80F92D27-686D-4F96-93DA-A4C405E6107A}">
      <dgm:prSet/>
      <dgm:spPr/>
      <dgm:t>
        <a:bodyPr/>
        <a:lstStyle/>
        <a:p>
          <a:r>
            <a:rPr lang="en-US" dirty="0"/>
            <a:t>3. Power Users and Power ‘builders’</a:t>
          </a:r>
        </a:p>
      </dgm:t>
    </dgm:pt>
    <dgm:pt modelId="{D2541F64-29EB-4AE6-8C68-3D06693C3F70}" type="parTrans" cxnId="{446C270C-112F-4CEA-919D-DDFB394A411C}">
      <dgm:prSet/>
      <dgm:spPr/>
      <dgm:t>
        <a:bodyPr/>
        <a:lstStyle/>
        <a:p>
          <a:endParaRPr lang="en-US"/>
        </a:p>
      </dgm:t>
    </dgm:pt>
    <dgm:pt modelId="{830D02BF-59CA-4775-BF97-29A777E7E4AF}" type="sibTrans" cxnId="{446C270C-112F-4CEA-919D-DDFB394A411C}">
      <dgm:prSet/>
      <dgm:spPr/>
      <dgm:t>
        <a:bodyPr/>
        <a:lstStyle/>
        <a:p>
          <a:endParaRPr lang="en-US"/>
        </a:p>
      </dgm:t>
    </dgm:pt>
    <dgm:pt modelId="{39F1F672-32C8-48A2-868A-F485461416E9}">
      <dgm:prSet/>
      <dgm:spPr/>
      <dgm:t>
        <a:bodyPr/>
        <a:lstStyle/>
        <a:p>
          <a:r>
            <a:rPr lang="en-US" dirty="0"/>
            <a:t>4. ”Pseudo”- Agile environments</a:t>
          </a:r>
        </a:p>
      </dgm:t>
    </dgm:pt>
    <dgm:pt modelId="{B3DF1EFF-CDA5-4E21-BEE0-38794B0F0D04}" type="parTrans" cxnId="{D2B659C1-908A-4BCA-9CAC-24F082828DB2}">
      <dgm:prSet/>
      <dgm:spPr/>
      <dgm:t>
        <a:bodyPr/>
        <a:lstStyle/>
        <a:p>
          <a:endParaRPr lang="en-US"/>
        </a:p>
      </dgm:t>
    </dgm:pt>
    <dgm:pt modelId="{2833ED0D-3A6A-4C31-90D0-CE72DE2EAAE1}" type="sibTrans" cxnId="{D2B659C1-908A-4BCA-9CAC-24F082828DB2}">
      <dgm:prSet/>
      <dgm:spPr/>
      <dgm:t>
        <a:bodyPr/>
        <a:lstStyle/>
        <a:p>
          <a:endParaRPr lang="en-US"/>
        </a:p>
      </dgm:t>
    </dgm:pt>
    <dgm:pt modelId="{15344950-6B87-4628-B1E2-FED58078C85B}">
      <dgm:prSet/>
      <dgm:spPr/>
      <dgm:t>
        <a:bodyPr/>
        <a:lstStyle/>
        <a:p>
          <a:r>
            <a:rPr lang="en-US" dirty="0"/>
            <a:t>5. Lack of governance and visibility</a:t>
          </a:r>
        </a:p>
      </dgm:t>
    </dgm:pt>
    <dgm:pt modelId="{3F4526AE-E3DD-4AE1-B467-C244C6879C0A}" type="parTrans" cxnId="{82CAF58D-C1AF-4346-A010-EE406B29733B}">
      <dgm:prSet/>
      <dgm:spPr/>
      <dgm:t>
        <a:bodyPr/>
        <a:lstStyle/>
        <a:p>
          <a:endParaRPr lang="en-US"/>
        </a:p>
      </dgm:t>
    </dgm:pt>
    <dgm:pt modelId="{32B4B887-2106-4328-B43B-DC2179798A9B}" type="sibTrans" cxnId="{82CAF58D-C1AF-4346-A010-EE406B29733B}">
      <dgm:prSet/>
      <dgm:spPr/>
      <dgm:t>
        <a:bodyPr/>
        <a:lstStyle/>
        <a:p>
          <a:endParaRPr lang="en-US"/>
        </a:p>
      </dgm:t>
    </dgm:pt>
    <dgm:pt modelId="{BA652CDA-69EC-0D43-99DD-CF9845E15854}" type="pres">
      <dgm:prSet presAssocID="{34948044-1254-4FFB-BE84-E2F9C52AA401}" presName="compositeShape" presStyleCnt="0">
        <dgm:presLayoutVars>
          <dgm:chMax val="7"/>
          <dgm:dir/>
          <dgm:resizeHandles val="exact"/>
        </dgm:presLayoutVars>
      </dgm:prSet>
      <dgm:spPr/>
    </dgm:pt>
    <dgm:pt modelId="{42B56DE8-0918-4647-845B-540AC9EE21C2}" type="pres">
      <dgm:prSet presAssocID="{34948044-1254-4FFB-BE84-E2F9C52AA401}" presName="wedge1" presStyleLbl="node1" presStyleIdx="0" presStyleCnt="5"/>
      <dgm:spPr/>
    </dgm:pt>
    <dgm:pt modelId="{D74CB381-900B-4645-BB1D-949D2AC50507}" type="pres">
      <dgm:prSet presAssocID="{34948044-1254-4FFB-BE84-E2F9C52AA401}" presName="dummy1a" presStyleCnt="0"/>
      <dgm:spPr/>
    </dgm:pt>
    <dgm:pt modelId="{456E4EE0-AB2F-AA4B-BA9C-6C0B39A5ECA0}" type="pres">
      <dgm:prSet presAssocID="{34948044-1254-4FFB-BE84-E2F9C52AA401}" presName="dummy1b" presStyleCnt="0"/>
      <dgm:spPr/>
    </dgm:pt>
    <dgm:pt modelId="{E99D9268-FAE5-0E42-A339-99B367B6608D}" type="pres">
      <dgm:prSet presAssocID="{34948044-1254-4FFB-BE84-E2F9C52AA401}" presName="wedge1Tx" presStyleLbl="node1" presStyleIdx="0" presStyleCnt="5">
        <dgm:presLayoutVars>
          <dgm:chMax val="0"/>
          <dgm:chPref val="0"/>
          <dgm:bulletEnabled val="1"/>
        </dgm:presLayoutVars>
      </dgm:prSet>
      <dgm:spPr/>
    </dgm:pt>
    <dgm:pt modelId="{494B178B-0F1B-B547-94B4-AE0FD293AE7F}" type="pres">
      <dgm:prSet presAssocID="{34948044-1254-4FFB-BE84-E2F9C52AA401}" presName="wedge2" presStyleLbl="node1" presStyleIdx="1" presStyleCnt="5"/>
      <dgm:spPr/>
    </dgm:pt>
    <dgm:pt modelId="{2C350EAA-59EF-3844-BF5A-BE37E84F950D}" type="pres">
      <dgm:prSet presAssocID="{34948044-1254-4FFB-BE84-E2F9C52AA401}" presName="dummy2a" presStyleCnt="0"/>
      <dgm:spPr/>
    </dgm:pt>
    <dgm:pt modelId="{99A0B252-5DA4-484C-A976-73366449D232}" type="pres">
      <dgm:prSet presAssocID="{34948044-1254-4FFB-BE84-E2F9C52AA401}" presName="dummy2b" presStyleCnt="0"/>
      <dgm:spPr/>
    </dgm:pt>
    <dgm:pt modelId="{643B1D62-0C65-F74C-9C61-19A55E101768}" type="pres">
      <dgm:prSet presAssocID="{34948044-1254-4FFB-BE84-E2F9C52AA401}" presName="wedge2Tx" presStyleLbl="node1" presStyleIdx="1" presStyleCnt="5">
        <dgm:presLayoutVars>
          <dgm:chMax val="0"/>
          <dgm:chPref val="0"/>
          <dgm:bulletEnabled val="1"/>
        </dgm:presLayoutVars>
      </dgm:prSet>
      <dgm:spPr/>
    </dgm:pt>
    <dgm:pt modelId="{AC2E1304-A7DA-1844-9334-FEE6FA5D660E}" type="pres">
      <dgm:prSet presAssocID="{34948044-1254-4FFB-BE84-E2F9C52AA401}" presName="wedge3" presStyleLbl="node1" presStyleIdx="2" presStyleCnt="5"/>
      <dgm:spPr/>
    </dgm:pt>
    <dgm:pt modelId="{B07BFB4A-6151-174E-8881-8F547BDCC525}" type="pres">
      <dgm:prSet presAssocID="{34948044-1254-4FFB-BE84-E2F9C52AA401}" presName="dummy3a" presStyleCnt="0"/>
      <dgm:spPr/>
    </dgm:pt>
    <dgm:pt modelId="{E9F6056E-4D1E-8544-B3A2-C5EB37237D0F}" type="pres">
      <dgm:prSet presAssocID="{34948044-1254-4FFB-BE84-E2F9C52AA401}" presName="dummy3b" presStyleCnt="0"/>
      <dgm:spPr/>
    </dgm:pt>
    <dgm:pt modelId="{57B08BF6-3B43-F045-89D9-0D1D3E6C60B9}" type="pres">
      <dgm:prSet presAssocID="{34948044-1254-4FFB-BE84-E2F9C52AA401}" presName="wedge3Tx" presStyleLbl="node1" presStyleIdx="2" presStyleCnt="5">
        <dgm:presLayoutVars>
          <dgm:chMax val="0"/>
          <dgm:chPref val="0"/>
          <dgm:bulletEnabled val="1"/>
        </dgm:presLayoutVars>
      </dgm:prSet>
      <dgm:spPr/>
    </dgm:pt>
    <dgm:pt modelId="{319E5E14-4B45-3E43-A1CA-8AF84BB9960D}" type="pres">
      <dgm:prSet presAssocID="{34948044-1254-4FFB-BE84-E2F9C52AA401}" presName="wedge4" presStyleLbl="node1" presStyleIdx="3" presStyleCnt="5"/>
      <dgm:spPr/>
    </dgm:pt>
    <dgm:pt modelId="{25602343-0C24-9446-9AE3-BDE036F4C259}" type="pres">
      <dgm:prSet presAssocID="{34948044-1254-4FFB-BE84-E2F9C52AA401}" presName="dummy4a" presStyleCnt="0"/>
      <dgm:spPr/>
    </dgm:pt>
    <dgm:pt modelId="{34ED7C83-2815-3C4D-83EF-E7755128B8BF}" type="pres">
      <dgm:prSet presAssocID="{34948044-1254-4FFB-BE84-E2F9C52AA401}" presName="dummy4b" presStyleCnt="0"/>
      <dgm:spPr/>
    </dgm:pt>
    <dgm:pt modelId="{DDED8318-57EA-7D4D-8A30-9119960D5496}" type="pres">
      <dgm:prSet presAssocID="{34948044-1254-4FFB-BE84-E2F9C52AA401}" presName="wedge4Tx" presStyleLbl="node1" presStyleIdx="3" presStyleCnt="5">
        <dgm:presLayoutVars>
          <dgm:chMax val="0"/>
          <dgm:chPref val="0"/>
          <dgm:bulletEnabled val="1"/>
        </dgm:presLayoutVars>
      </dgm:prSet>
      <dgm:spPr/>
    </dgm:pt>
    <dgm:pt modelId="{FD1243CB-212B-8E40-9839-FE62390C12A6}" type="pres">
      <dgm:prSet presAssocID="{34948044-1254-4FFB-BE84-E2F9C52AA401}" presName="wedge5" presStyleLbl="node1" presStyleIdx="4" presStyleCnt="5"/>
      <dgm:spPr/>
    </dgm:pt>
    <dgm:pt modelId="{710BE6FD-80FE-A646-90AD-C8EDDFB3215F}" type="pres">
      <dgm:prSet presAssocID="{34948044-1254-4FFB-BE84-E2F9C52AA401}" presName="dummy5a" presStyleCnt="0"/>
      <dgm:spPr/>
    </dgm:pt>
    <dgm:pt modelId="{110ADE41-8B00-4C46-8BD7-CED785CC4066}" type="pres">
      <dgm:prSet presAssocID="{34948044-1254-4FFB-BE84-E2F9C52AA401}" presName="dummy5b" presStyleCnt="0"/>
      <dgm:spPr/>
    </dgm:pt>
    <dgm:pt modelId="{73C9168E-5BEE-704F-9051-9871C32D1FC8}" type="pres">
      <dgm:prSet presAssocID="{34948044-1254-4FFB-BE84-E2F9C52AA401}" presName="wedge5Tx" presStyleLbl="node1" presStyleIdx="4" presStyleCnt="5">
        <dgm:presLayoutVars>
          <dgm:chMax val="0"/>
          <dgm:chPref val="0"/>
          <dgm:bulletEnabled val="1"/>
        </dgm:presLayoutVars>
      </dgm:prSet>
      <dgm:spPr/>
    </dgm:pt>
    <dgm:pt modelId="{33D1D336-14FA-C34B-B4D5-F17029024541}" type="pres">
      <dgm:prSet presAssocID="{B173F0BA-4F7B-4E6E-BAB1-D7077B1500DB}" presName="arrowWedge1" presStyleLbl="fgSibTrans2D1" presStyleIdx="0" presStyleCnt="5"/>
      <dgm:spPr/>
    </dgm:pt>
    <dgm:pt modelId="{8417399C-59F7-CD42-B406-853587E73409}" type="pres">
      <dgm:prSet presAssocID="{C5A461F8-9DA3-4887-ACF7-E352739C767F}" presName="arrowWedge2" presStyleLbl="fgSibTrans2D1" presStyleIdx="1" presStyleCnt="5"/>
      <dgm:spPr/>
    </dgm:pt>
    <dgm:pt modelId="{A3C2A633-6CB7-074E-A60F-0DED82B5BAAC}" type="pres">
      <dgm:prSet presAssocID="{830D02BF-59CA-4775-BF97-29A777E7E4AF}" presName="arrowWedge3" presStyleLbl="fgSibTrans2D1" presStyleIdx="2" presStyleCnt="5"/>
      <dgm:spPr/>
    </dgm:pt>
    <dgm:pt modelId="{DF197BED-9FCE-5A46-A94E-F6FD0150B3D3}" type="pres">
      <dgm:prSet presAssocID="{2833ED0D-3A6A-4C31-90D0-CE72DE2EAAE1}" presName="arrowWedge4" presStyleLbl="fgSibTrans2D1" presStyleIdx="3" presStyleCnt="5"/>
      <dgm:spPr/>
    </dgm:pt>
    <dgm:pt modelId="{1A127E56-2ECD-EA42-8739-7004FA3917BF}" type="pres">
      <dgm:prSet presAssocID="{32B4B887-2106-4328-B43B-DC2179798A9B}" presName="arrowWedge5" presStyleLbl="fgSibTrans2D1" presStyleIdx="4" presStyleCnt="5"/>
      <dgm:spPr/>
    </dgm:pt>
  </dgm:ptLst>
  <dgm:cxnLst>
    <dgm:cxn modelId="{446C270C-112F-4CEA-919D-DDFB394A411C}" srcId="{34948044-1254-4FFB-BE84-E2F9C52AA401}" destId="{80F92D27-686D-4F96-93DA-A4C405E6107A}" srcOrd="2" destOrd="0" parTransId="{D2541F64-29EB-4AE6-8C68-3D06693C3F70}" sibTransId="{830D02BF-59CA-4775-BF97-29A777E7E4AF}"/>
    <dgm:cxn modelId="{8409872E-FB19-8A42-94C9-00A8EA7222ED}" type="presOf" srcId="{0D895BEB-E0F5-4365-A8FF-B166CB09E239}" destId="{643B1D62-0C65-F74C-9C61-19A55E101768}" srcOrd="1" destOrd="0" presId="urn:microsoft.com/office/officeart/2005/8/layout/cycle8"/>
    <dgm:cxn modelId="{A36ECE43-F544-42B8-A06B-74A33D8C813D}" srcId="{34948044-1254-4FFB-BE84-E2F9C52AA401}" destId="{0D895BEB-E0F5-4365-A8FF-B166CB09E239}" srcOrd="1" destOrd="0" parTransId="{C9B4B3B7-51D7-49A3-95E2-A3F609F571CE}" sibTransId="{C5A461F8-9DA3-4887-ACF7-E352739C767F}"/>
    <dgm:cxn modelId="{50293549-9582-AB4B-95B6-89E1F82BF717}" type="presOf" srcId="{80F92D27-686D-4F96-93DA-A4C405E6107A}" destId="{AC2E1304-A7DA-1844-9334-FEE6FA5D660E}" srcOrd="0" destOrd="0" presId="urn:microsoft.com/office/officeart/2005/8/layout/cycle8"/>
    <dgm:cxn modelId="{246E8254-FE61-C848-9A16-B46F3136E115}" type="presOf" srcId="{39F1F672-32C8-48A2-868A-F485461416E9}" destId="{DDED8318-57EA-7D4D-8A30-9119960D5496}" srcOrd="1" destOrd="0" presId="urn:microsoft.com/office/officeart/2005/8/layout/cycle8"/>
    <dgm:cxn modelId="{CDDFDD57-A8CB-D045-81D0-53C91CBBE443}" type="presOf" srcId="{15344950-6B87-4628-B1E2-FED58078C85B}" destId="{73C9168E-5BEE-704F-9051-9871C32D1FC8}" srcOrd="1" destOrd="0" presId="urn:microsoft.com/office/officeart/2005/8/layout/cycle8"/>
    <dgm:cxn modelId="{8858D671-26D0-054C-A0F0-469A63DE7AD9}" type="presOf" srcId="{15344950-6B87-4628-B1E2-FED58078C85B}" destId="{FD1243CB-212B-8E40-9839-FE62390C12A6}" srcOrd="0" destOrd="0" presId="urn:microsoft.com/office/officeart/2005/8/layout/cycle8"/>
    <dgm:cxn modelId="{16A46F73-832E-1449-A273-DA40500D955C}" type="presOf" srcId="{2DE7D82B-304A-4AAF-90A8-40236403FCF2}" destId="{42B56DE8-0918-4647-845B-540AC9EE21C2}" srcOrd="0" destOrd="0" presId="urn:microsoft.com/office/officeart/2005/8/layout/cycle8"/>
    <dgm:cxn modelId="{A1659B8C-880A-C04A-AC69-A438FEE62D0F}" type="presOf" srcId="{34948044-1254-4FFB-BE84-E2F9C52AA401}" destId="{BA652CDA-69EC-0D43-99DD-CF9845E15854}" srcOrd="0" destOrd="0" presId="urn:microsoft.com/office/officeart/2005/8/layout/cycle8"/>
    <dgm:cxn modelId="{82CAF58D-C1AF-4346-A010-EE406B29733B}" srcId="{34948044-1254-4FFB-BE84-E2F9C52AA401}" destId="{15344950-6B87-4628-B1E2-FED58078C85B}" srcOrd="4" destOrd="0" parTransId="{3F4526AE-E3DD-4AE1-B467-C244C6879C0A}" sibTransId="{32B4B887-2106-4328-B43B-DC2179798A9B}"/>
    <dgm:cxn modelId="{4F9790BC-0C41-C948-BFE4-61E777F72D16}" type="presOf" srcId="{80F92D27-686D-4F96-93DA-A4C405E6107A}" destId="{57B08BF6-3B43-F045-89D9-0D1D3E6C60B9}" srcOrd="1" destOrd="0" presId="urn:microsoft.com/office/officeart/2005/8/layout/cycle8"/>
    <dgm:cxn modelId="{D2B659C1-908A-4BCA-9CAC-24F082828DB2}" srcId="{34948044-1254-4FFB-BE84-E2F9C52AA401}" destId="{39F1F672-32C8-48A2-868A-F485461416E9}" srcOrd="3" destOrd="0" parTransId="{B3DF1EFF-CDA5-4E21-BEE0-38794B0F0D04}" sibTransId="{2833ED0D-3A6A-4C31-90D0-CE72DE2EAAE1}"/>
    <dgm:cxn modelId="{9F570DD9-4340-421A-8449-B5C524C33E2E}" srcId="{34948044-1254-4FFB-BE84-E2F9C52AA401}" destId="{2DE7D82B-304A-4AAF-90A8-40236403FCF2}" srcOrd="0" destOrd="0" parTransId="{0A0D91CF-4FDB-4496-AFD1-2875D0EB7E6F}" sibTransId="{B173F0BA-4F7B-4E6E-BAB1-D7077B1500DB}"/>
    <dgm:cxn modelId="{97A69EE9-46C8-9348-9FC7-8CC575290E0E}" type="presOf" srcId="{2DE7D82B-304A-4AAF-90A8-40236403FCF2}" destId="{E99D9268-FAE5-0E42-A339-99B367B6608D}" srcOrd="1" destOrd="0" presId="urn:microsoft.com/office/officeart/2005/8/layout/cycle8"/>
    <dgm:cxn modelId="{1077A3FC-CFE5-7C4C-ACCF-912620C172FF}" type="presOf" srcId="{39F1F672-32C8-48A2-868A-F485461416E9}" destId="{319E5E14-4B45-3E43-A1CA-8AF84BB9960D}" srcOrd="0" destOrd="0" presId="urn:microsoft.com/office/officeart/2005/8/layout/cycle8"/>
    <dgm:cxn modelId="{B88A9FFE-26EE-CE4C-9BD3-E392090913A8}" type="presOf" srcId="{0D895BEB-E0F5-4365-A8FF-B166CB09E239}" destId="{494B178B-0F1B-B547-94B4-AE0FD293AE7F}" srcOrd="0" destOrd="0" presId="urn:microsoft.com/office/officeart/2005/8/layout/cycle8"/>
    <dgm:cxn modelId="{4052C095-5B89-844B-9693-2C3125A154FA}" type="presParOf" srcId="{BA652CDA-69EC-0D43-99DD-CF9845E15854}" destId="{42B56DE8-0918-4647-845B-540AC9EE21C2}" srcOrd="0" destOrd="0" presId="urn:microsoft.com/office/officeart/2005/8/layout/cycle8"/>
    <dgm:cxn modelId="{BD7C9F09-A6F1-6247-9294-1855B8D96538}" type="presParOf" srcId="{BA652CDA-69EC-0D43-99DD-CF9845E15854}" destId="{D74CB381-900B-4645-BB1D-949D2AC50507}" srcOrd="1" destOrd="0" presId="urn:microsoft.com/office/officeart/2005/8/layout/cycle8"/>
    <dgm:cxn modelId="{CEFF3862-B768-5649-926B-765FCB149F0C}" type="presParOf" srcId="{BA652CDA-69EC-0D43-99DD-CF9845E15854}" destId="{456E4EE0-AB2F-AA4B-BA9C-6C0B39A5ECA0}" srcOrd="2" destOrd="0" presId="urn:microsoft.com/office/officeart/2005/8/layout/cycle8"/>
    <dgm:cxn modelId="{664E223D-B7E7-ED4B-9E74-72673801AD0C}" type="presParOf" srcId="{BA652CDA-69EC-0D43-99DD-CF9845E15854}" destId="{E99D9268-FAE5-0E42-A339-99B367B6608D}" srcOrd="3" destOrd="0" presId="urn:microsoft.com/office/officeart/2005/8/layout/cycle8"/>
    <dgm:cxn modelId="{31A17CEE-6E46-D74A-A7EF-28D8DE4C7174}" type="presParOf" srcId="{BA652CDA-69EC-0D43-99DD-CF9845E15854}" destId="{494B178B-0F1B-B547-94B4-AE0FD293AE7F}" srcOrd="4" destOrd="0" presId="urn:microsoft.com/office/officeart/2005/8/layout/cycle8"/>
    <dgm:cxn modelId="{3AD3E729-CD14-9F4F-9F20-7B7401E6B0CF}" type="presParOf" srcId="{BA652CDA-69EC-0D43-99DD-CF9845E15854}" destId="{2C350EAA-59EF-3844-BF5A-BE37E84F950D}" srcOrd="5" destOrd="0" presId="urn:microsoft.com/office/officeart/2005/8/layout/cycle8"/>
    <dgm:cxn modelId="{A52A4481-7A06-BF4A-9D13-FC02DCB2DF1A}" type="presParOf" srcId="{BA652CDA-69EC-0D43-99DD-CF9845E15854}" destId="{99A0B252-5DA4-484C-A976-73366449D232}" srcOrd="6" destOrd="0" presId="urn:microsoft.com/office/officeart/2005/8/layout/cycle8"/>
    <dgm:cxn modelId="{6A678872-5FA8-6B41-8B42-A77B0E97167F}" type="presParOf" srcId="{BA652CDA-69EC-0D43-99DD-CF9845E15854}" destId="{643B1D62-0C65-F74C-9C61-19A55E101768}" srcOrd="7" destOrd="0" presId="urn:microsoft.com/office/officeart/2005/8/layout/cycle8"/>
    <dgm:cxn modelId="{8EC5997D-40A6-854E-B4AE-3E5F79A92624}" type="presParOf" srcId="{BA652CDA-69EC-0D43-99DD-CF9845E15854}" destId="{AC2E1304-A7DA-1844-9334-FEE6FA5D660E}" srcOrd="8" destOrd="0" presId="urn:microsoft.com/office/officeart/2005/8/layout/cycle8"/>
    <dgm:cxn modelId="{D3E12ABF-06DA-BE40-B112-478B4A57F483}" type="presParOf" srcId="{BA652CDA-69EC-0D43-99DD-CF9845E15854}" destId="{B07BFB4A-6151-174E-8881-8F547BDCC525}" srcOrd="9" destOrd="0" presId="urn:microsoft.com/office/officeart/2005/8/layout/cycle8"/>
    <dgm:cxn modelId="{A4E897D6-E0D6-7A4D-A444-B056E86B196D}" type="presParOf" srcId="{BA652CDA-69EC-0D43-99DD-CF9845E15854}" destId="{E9F6056E-4D1E-8544-B3A2-C5EB37237D0F}" srcOrd="10" destOrd="0" presId="urn:microsoft.com/office/officeart/2005/8/layout/cycle8"/>
    <dgm:cxn modelId="{CC563679-B41C-9C4B-99EA-CEFBC8259E03}" type="presParOf" srcId="{BA652CDA-69EC-0D43-99DD-CF9845E15854}" destId="{57B08BF6-3B43-F045-89D9-0D1D3E6C60B9}" srcOrd="11" destOrd="0" presId="urn:microsoft.com/office/officeart/2005/8/layout/cycle8"/>
    <dgm:cxn modelId="{392D16F2-6D60-9942-9760-EC16A150B63B}" type="presParOf" srcId="{BA652CDA-69EC-0D43-99DD-CF9845E15854}" destId="{319E5E14-4B45-3E43-A1CA-8AF84BB9960D}" srcOrd="12" destOrd="0" presId="urn:microsoft.com/office/officeart/2005/8/layout/cycle8"/>
    <dgm:cxn modelId="{6D46F440-4F3F-194C-8B6B-CC725D174672}" type="presParOf" srcId="{BA652CDA-69EC-0D43-99DD-CF9845E15854}" destId="{25602343-0C24-9446-9AE3-BDE036F4C259}" srcOrd="13" destOrd="0" presId="urn:microsoft.com/office/officeart/2005/8/layout/cycle8"/>
    <dgm:cxn modelId="{2A0972C4-3E21-E44D-9973-5610B3E4AA04}" type="presParOf" srcId="{BA652CDA-69EC-0D43-99DD-CF9845E15854}" destId="{34ED7C83-2815-3C4D-83EF-E7755128B8BF}" srcOrd="14" destOrd="0" presId="urn:microsoft.com/office/officeart/2005/8/layout/cycle8"/>
    <dgm:cxn modelId="{84D4E626-5950-6049-AE18-13A724A03442}" type="presParOf" srcId="{BA652CDA-69EC-0D43-99DD-CF9845E15854}" destId="{DDED8318-57EA-7D4D-8A30-9119960D5496}" srcOrd="15" destOrd="0" presId="urn:microsoft.com/office/officeart/2005/8/layout/cycle8"/>
    <dgm:cxn modelId="{763E2499-4191-4A4F-8274-960CED851EFE}" type="presParOf" srcId="{BA652CDA-69EC-0D43-99DD-CF9845E15854}" destId="{FD1243CB-212B-8E40-9839-FE62390C12A6}" srcOrd="16" destOrd="0" presId="urn:microsoft.com/office/officeart/2005/8/layout/cycle8"/>
    <dgm:cxn modelId="{0D067BDA-CE8D-9B41-BFEE-BE2756F54B7B}" type="presParOf" srcId="{BA652CDA-69EC-0D43-99DD-CF9845E15854}" destId="{710BE6FD-80FE-A646-90AD-C8EDDFB3215F}" srcOrd="17" destOrd="0" presId="urn:microsoft.com/office/officeart/2005/8/layout/cycle8"/>
    <dgm:cxn modelId="{1DDB5C13-56E2-2A4B-B36B-C4C7DC030EC4}" type="presParOf" srcId="{BA652CDA-69EC-0D43-99DD-CF9845E15854}" destId="{110ADE41-8B00-4C46-8BD7-CED785CC4066}" srcOrd="18" destOrd="0" presId="urn:microsoft.com/office/officeart/2005/8/layout/cycle8"/>
    <dgm:cxn modelId="{0A7A4D08-9527-3342-B020-E35E11FE2641}" type="presParOf" srcId="{BA652CDA-69EC-0D43-99DD-CF9845E15854}" destId="{73C9168E-5BEE-704F-9051-9871C32D1FC8}" srcOrd="19" destOrd="0" presId="urn:microsoft.com/office/officeart/2005/8/layout/cycle8"/>
    <dgm:cxn modelId="{F54B7DAF-E8E5-7F48-A249-D02BED08E012}" type="presParOf" srcId="{BA652CDA-69EC-0D43-99DD-CF9845E15854}" destId="{33D1D336-14FA-C34B-B4D5-F17029024541}" srcOrd="20" destOrd="0" presId="urn:microsoft.com/office/officeart/2005/8/layout/cycle8"/>
    <dgm:cxn modelId="{BA75DEDC-5CB1-1C47-8357-B6702601EDA7}" type="presParOf" srcId="{BA652CDA-69EC-0D43-99DD-CF9845E15854}" destId="{8417399C-59F7-CD42-B406-853587E73409}" srcOrd="21" destOrd="0" presId="urn:microsoft.com/office/officeart/2005/8/layout/cycle8"/>
    <dgm:cxn modelId="{34657BD0-1D9D-4A47-950E-28E3E2ADCF0F}" type="presParOf" srcId="{BA652CDA-69EC-0D43-99DD-CF9845E15854}" destId="{A3C2A633-6CB7-074E-A60F-0DED82B5BAAC}" srcOrd="22" destOrd="0" presId="urn:microsoft.com/office/officeart/2005/8/layout/cycle8"/>
    <dgm:cxn modelId="{14E2A693-4316-CE4A-8942-8A438DBB22A2}" type="presParOf" srcId="{BA652CDA-69EC-0D43-99DD-CF9845E15854}" destId="{DF197BED-9FCE-5A46-A94E-F6FD0150B3D3}" srcOrd="23" destOrd="0" presId="urn:microsoft.com/office/officeart/2005/8/layout/cycle8"/>
    <dgm:cxn modelId="{59561A74-19F0-7242-AA24-3E75AA7FC912}" type="presParOf" srcId="{BA652CDA-69EC-0D43-99DD-CF9845E15854}" destId="{1A127E56-2ECD-EA42-8739-7004FA3917BF}" srcOrd="2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48D3F2-2ED9-4F94-ADE2-8D8217B2D642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C43744B6-6131-46E0-806E-37242D54DF30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Choice of data source</a:t>
          </a:r>
        </a:p>
      </dgm:t>
    </dgm:pt>
    <dgm:pt modelId="{1262AF86-6714-4993-A8BD-A2B78FE8574C}" type="parTrans" cxnId="{D360587A-ECCD-48FB-BB60-1504D2BA28E5}">
      <dgm:prSet/>
      <dgm:spPr/>
      <dgm:t>
        <a:bodyPr/>
        <a:lstStyle/>
        <a:p>
          <a:endParaRPr lang="en-US"/>
        </a:p>
      </dgm:t>
    </dgm:pt>
    <dgm:pt modelId="{81A7DC00-A127-4CF6-B221-3514FF1ED11C}" type="sibTrans" cxnId="{D360587A-ECCD-48FB-BB60-1504D2BA28E5}">
      <dgm:prSet/>
      <dgm:spPr/>
      <dgm:t>
        <a:bodyPr/>
        <a:lstStyle/>
        <a:p>
          <a:endParaRPr lang="en-US"/>
        </a:p>
      </dgm:t>
    </dgm:pt>
    <dgm:pt modelId="{6BB5B589-3509-491B-B4B4-B732FB5534D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Amount of data in memory</a:t>
          </a:r>
        </a:p>
      </dgm:t>
    </dgm:pt>
    <dgm:pt modelId="{2FCAAE1F-5726-45AC-9A88-3A20C4FE3F0E}" type="parTrans" cxnId="{072DFE15-9A73-4A55-BACB-A7E922C74383}">
      <dgm:prSet/>
      <dgm:spPr/>
      <dgm:t>
        <a:bodyPr/>
        <a:lstStyle/>
        <a:p>
          <a:endParaRPr lang="en-US"/>
        </a:p>
      </dgm:t>
    </dgm:pt>
    <dgm:pt modelId="{6DE2C63F-B08B-4769-A48C-F2E877F3DC1D}" type="sibTrans" cxnId="{072DFE15-9A73-4A55-BACB-A7E922C74383}">
      <dgm:prSet/>
      <dgm:spPr/>
      <dgm:t>
        <a:bodyPr/>
        <a:lstStyle/>
        <a:p>
          <a:endParaRPr lang="en-US"/>
        </a:p>
      </dgm:t>
    </dgm:pt>
    <dgm:pt modelId="{7E881128-259F-4A34-963D-BDA92D4952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Cross-screens controls references</a:t>
          </a:r>
        </a:p>
      </dgm:t>
    </dgm:pt>
    <dgm:pt modelId="{5C0B8CB1-49BB-4B83-A0E3-86B19F83BE32}" type="parTrans" cxnId="{080CE6EF-D0BC-4A2C-97B2-F8D00A4081F2}">
      <dgm:prSet/>
      <dgm:spPr/>
      <dgm:t>
        <a:bodyPr/>
        <a:lstStyle/>
        <a:p>
          <a:endParaRPr lang="en-US"/>
        </a:p>
      </dgm:t>
    </dgm:pt>
    <dgm:pt modelId="{8A74A9BB-A1CE-4D07-8126-0B26F2351406}" type="sibTrans" cxnId="{080CE6EF-D0BC-4A2C-97B2-F8D00A4081F2}">
      <dgm:prSet/>
      <dgm:spPr/>
      <dgm:t>
        <a:bodyPr/>
        <a:lstStyle/>
        <a:p>
          <a:endParaRPr lang="en-US"/>
        </a:p>
      </dgm:t>
    </dgm:pt>
    <dgm:pt modelId="{2F7847AB-A247-4356-803C-2357FBC0A738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Media Objects</a:t>
          </a:r>
        </a:p>
      </dgm:t>
    </dgm:pt>
    <dgm:pt modelId="{4B4C4A5F-C197-4E8D-9905-9CF699AB5C31}" type="parTrans" cxnId="{20E725A3-3C17-4C5B-B116-4C21337C20F9}">
      <dgm:prSet/>
      <dgm:spPr/>
      <dgm:t>
        <a:bodyPr/>
        <a:lstStyle/>
        <a:p>
          <a:endParaRPr lang="en-US"/>
        </a:p>
      </dgm:t>
    </dgm:pt>
    <dgm:pt modelId="{5A999DB7-0D98-41E8-89A5-83D3E7DAE806}" type="sibTrans" cxnId="{20E725A3-3C17-4C5B-B116-4C21337C20F9}">
      <dgm:prSet/>
      <dgm:spPr/>
      <dgm:t>
        <a:bodyPr/>
        <a:lstStyle/>
        <a:p>
          <a:endParaRPr lang="en-US"/>
        </a:p>
      </dgm:t>
    </dgm:pt>
    <dgm:pt modelId="{412C6FAB-6D26-4C93-AE43-D6D66F37920B}" type="pres">
      <dgm:prSet presAssocID="{7548D3F2-2ED9-4F94-ADE2-8D8217B2D642}" presName="root" presStyleCnt="0">
        <dgm:presLayoutVars>
          <dgm:dir/>
          <dgm:resizeHandles val="exact"/>
        </dgm:presLayoutVars>
      </dgm:prSet>
      <dgm:spPr/>
    </dgm:pt>
    <dgm:pt modelId="{3CA66D92-CE5A-4A20-A7A4-6329E9FA3F78}" type="pres">
      <dgm:prSet presAssocID="{C43744B6-6131-46E0-806E-37242D54DF30}" presName="compNode" presStyleCnt="0"/>
      <dgm:spPr/>
    </dgm:pt>
    <dgm:pt modelId="{9C49CEEC-4E39-4B0E-BC80-96995776F289}" type="pres">
      <dgm:prSet presAssocID="{C43744B6-6131-46E0-806E-37242D54DF3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00249BF3-FAD8-43F9-906D-4BA03B5039CD}" type="pres">
      <dgm:prSet presAssocID="{C43744B6-6131-46E0-806E-37242D54DF30}" presName="spaceRect" presStyleCnt="0"/>
      <dgm:spPr/>
    </dgm:pt>
    <dgm:pt modelId="{C0CC59CC-E21D-4615-9FAD-2D7F37B60D17}" type="pres">
      <dgm:prSet presAssocID="{C43744B6-6131-46E0-806E-37242D54DF30}" presName="textRect" presStyleLbl="revTx" presStyleIdx="0" presStyleCnt="4">
        <dgm:presLayoutVars>
          <dgm:chMax val="1"/>
          <dgm:chPref val="1"/>
        </dgm:presLayoutVars>
      </dgm:prSet>
      <dgm:spPr/>
    </dgm:pt>
    <dgm:pt modelId="{57301A3C-EBDD-43AE-ACA5-15E99518688A}" type="pres">
      <dgm:prSet presAssocID="{81A7DC00-A127-4CF6-B221-3514FF1ED11C}" presName="sibTrans" presStyleCnt="0"/>
      <dgm:spPr/>
    </dgm:pt>
    <dgm:pt modelId="{37BF6302-D772-466B-A07F-FA055DC2E844}" type="pres">
      <dgm:prSet presAssocID="{6BB5B589-3509-491B-B4B4-B732FB5534DA}" presName="compNode" presStyleCnt="0"/>
      <dgm:spPr/>
    </dgm:pt>
    <dgm:pt modelId="{ED4EF803-43C7-437F-84A4-410918D2F079}" type="pres">
      <dgm:prSet presAssocID="{6BB5B589-3509-491B-B4B4-B732FB5534D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sk"/>
        </a:ext>
      </dgm:extLst>
    </dgm:pt>
    <dgm:pt modelId="{A4E623DA-39DF-410E-8A9B-B3D8AC5ED7C3}" type="pres">
      <dgm:prSet presAssocID="{6BB5B589-3509-491B-B4B4-B732FB5534DA}" presName="spaceRect" presStyleCnt="0"/>
      <dgm:spPr/>
    </dgm:pt>
    <dgm:pt modelId="{0E7C1036-3F1C-45FE-A11B-3D4D62AE7645}" type="pres">
      <dgm:prSet presAssocID="{6BB5B589-3509-491B-B4B4-B732FB5534DA}" presName="textRect" presStyleLbl="revTx" presStyleIdx="1" presStyleCnt="4">
        <dgm:presLayoutVars>
          <dgm:chMax val="1"/>
          <dgm:chPref val="1"/>
        </dgm:presLayoutVars>
      </dgm:prSet>
      <dgm:spPr/>
    </dgm:pt>
    <dgm:pt modelId="{1D3B1556-83F6-4AE5-8200-0C9726D56B4D}" type="pres">
      <dgm:prSet presAssocID="{6DE2C63F-B08B-4769-A48C-F2E877F3DC1D}" presName="sibTrans" presStyleCnt="0"/>
      <dgm:spPr/>
    </dgm:pt>
    <dgm:pt modelId="{C1436E3D-4C74-414E-AE42-AEBF1DC8DC80}" type="pres">
      <dgm:prSet presAssocID="{7E881128-259F-4A34-963D-BDA92D49520E}" presName="compNode" presStyleCnt="0"/>
      <dgm:spPr/>
    </dgm:pt>
    <dgm:pt modelId="{E3B4BE3C-6056-4E4C-B6C9-0DECFAC64AA1}" type="pres">
      <dgm:prSet presAssocID="{7E881128-259F-4A34-963D-BDA92D49520E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ick"/>
        </a:ext>
      </dgm:extLst>
    </dgm:pt>
    <dgm:pt modelId="{36596A7A-2F40-4427-9B80-BE2A169000A2}" type="pres">
      <dgm:prSet presAssocID="{7E881128-259F-4A34-963D-BDA92D49520E}" presName="spaceRect" presStyleCnt="0"/>
      <dgm:spPr/>
    </dgm:pt>
    <dgm:pt modelId="{02B0D10E-4DE5-4DFB-A451-2E1CEA754805}" type="pres">
      <dgm:prSet presAssocID="{7E881128-259F-4A34-963D-BDA92D49520E}" presName="textRect" presStyleLbl="revTx" presStyleIdx="2" presStyleCnt="4">
        <dgm:presLayoutVars>
          <dgm:chMax val="1"/>
          <dgm:chPref val="1"/>
        </dgm:presLayoutVars>
      </dgm:prSet>
      <dgm:spPr/>
    </dgm:pt>
    <dgm:pt modelId="{AC45C835-BD15-49E6-92A2-949602A81DEE}" type="pres">
      <dgm:prSet presAssocID="{8A74A9BB-A1CE-4D07-8126-0B26F2351406}" presName="sibTrans" presStyleCnt="0"/>
      <dgm:spPr/>
    </dgm:pt>
    <dgm:pt modelId="{B866E8A6-C178-465A-B073-C9E6DEB2D4E7}" type="pres">
      <dgm:prSet presAssocID="{2F7847AB-A247-4356-803C-2357FBC0A738}" presName="compNode" presStyleCnt="0"/>
      <dgm:spPr/>
    </dgm:pt>
    <dgm:pt modelId="{63FE126F-F4FE-416B-B1E8-9789EB3A9FB1}" type="pres">
      <dgm:prSet presAssocID="{2F7847AB-A247-4356-803C-2357FBC0A738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itor"/>
        </a:ext>
      </dgm:extLst>
    </dgm:pt>
    <dgm:pt modelId="{669311C6-6FFB-4AAC-9B40-4703CC1EB11A}" type="pres">
      <dgm:prSet presAssocID="{2F7847AB-A247-4356-803C-2357FBC0A738}" presName="spaceRect" presStyleCnt="0"/>
      <dgm:spPr/>
    </dgm:pt>
    <dgm:pt modelId="{57B6055D-C172-411C-B532-915DAC834B25}" type="pres">
      <dgm:prSet presAssocID="{2F7847AB-A247-4356-803C-2357FBC0A738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072DFE15-9A73-4A55-BACB-A7E922C74383}" srcId="{7548D3F2-2ED9-4F94-ADE2-8D8217B2D642}" destId="{6BB5B589-3509-491B-B4B4-B732FB5534DA}" srcOrd="1" destOrd="0" parTransId="{2FCAAE1F-5726-45AC-9A88-3A20C4FE3F0E}" sibTransId="{6DE2C63F-B08B-4769-A48C-F2E877F3DC1D}"/>
    <dgm:cxn modelId="{1D57BE19-30C4-A345-B551-7A9C3559A2C8}" type="presOf" srcId="{7548D3F2-2ED9-4F94-ADE2-8D8217B2D642}" destId="{412C6FAB-6D26-4C93-AE43-D6D66F37920B}" srcOrd="0" destOrd="0" presId="urn:microsoft.com/office/officeart/2018/2/layout/IconLabelList"/>
    <dgm:cxn modelId="{EBB22336-4F8C-464C-873B-F5EAA09FE3A3}" type="presOf" srcId="{C43744B6-6131-46E0-806E-37242D54DF30}" destId="{C0CC59CC-E21D-4615-9FAD-2D7F37B60D17}" srcOrd="0" destOrd="0" presId="urn:microsoft.com/office/officeart/2018/2/layout/IconLabelList"/>
    <dgm:cxn modelId="{D360587A-ECCD-48FB-BB60-1504D2BA28E5}" srcId="{7548D3F2-2ED9-4F94-ADE2-8D8217B2D642}" destId="{C43744B6-6131-46E0-806E-37242D54DF30}" srcOrd="0" destOrd="0" parTransId="{1262AF86-6714-4993-A8BD-A2B78FE8574C}" sibTransId="{81A7DC00-A127-4CF6-B221-3514FF1ED11C}"/>
    <dgm:cxn modelId="{5F6DC595-68BB-FD4E-867D-187F0D4D8350}" type="presOf" srcId="{7E881128-259F-4A34-963D-BDA92D49520E}" destId="{02B0D10E-4DE5-4DFB-A451-2E1CEA754805}" srcOrd="0" destOrd="0" presId="urn:microsoft.com/office/officeart/2018/2/layout/IconLabelList"/>
    <dgm:cxn modelId="{20E725A3-3C17-4C5B-B116-4C21337C20F9}" srcId="{7548D3F2-2ED9-4F94-ADE2-8D8217B2D642}" destId="{2F7847AB-A247-4356-803C-2357FBC0A738}" srcOrd="3" destOrd="0" parTransId="{4B4C4A5F-C197-4E8D-9905-9CF699AB5C31}" sibTransId="{5A999DB7-0D98-41E8-89A5-83D3E7DAE806}"/>
    <dgm:cxn modelId="{276CCAD3-D02B-E244-A7E9-0E6FA514D556}" type="presOf" srcId="{2F7847AB-A247-4356-803C-2357FBC0A738}" destId="{57B6055D-C172-411C-B532-915DAC834B25}" srcOrd="0" destOrd="0" presId="urn:microsoft.com/office/officeart/2018/2/layout/IconLabelList"/>
    <dgm:cxn modelId="{080CE6EF-D0BC-4A2C-97B2-F8D00A4081F2}" srcId="{7548D3F2-2ED9-4F94-ADE2-8D8217B2D642}" destId="{7E881128-259F-4A34-963D-BDA92D49520E}" srcOrd="2" destOrd="0" parTransId="{5C0B8CB1-49BB-4B83-A0E3-86B19F83BE32}" sibTransId="{8A74A9BB-A1CE-4D07-8126-0B26F2351406}"/>
    <dgm:cxn modelId="{F6C144F1-D803-FD45-82CF-44CBDA89B47F}" type="presOf" srcId="{6BB5B589-3509-491B-B4B4-B732FB5534DA}" destId="{0E7C1036-3F1C-45FE-A11B-3D4D62AE7645}" srcOrd="0" destOrd="0" presId="urn:microsoft.com/office/officeart/2018/2/layout/IconLabelList"/>
    <dgm:cxn modelId="{F810E79C-906B-B74A-ABF0-7E2EC3BEEE29}" type="presParOf" srcId="{412C6FAB-6D26-4C93-AE43-D6D66F37920B}" destId="{3CA66D92-CE5A-4A20-A7A4-6329E9FA3F78}" srcOrd="0" destOrd="0" presId="urn:microsoft.com/office/officeart/2018/2/layout/IconLabelList"/>
    <dgm:cxn modelId="{10483E5E-BF8D-6240-ADDA-1910CE2BE0A0}" type="presParOf" srcId="{3CA66D92-CE5A-4A20-A7A4-6329E9FA3F78}" destId="{9C49CEEC-4E39-4B0E-BC80-96995776F289}" srcOrd="0" destOrd="0" presId="urn:microsoft.com/office/officeart/2018/2/layout/IconLabelList"/>
    <dgm:cxn modelId="{C1A4E95B-FC8A-4347-BEA8-FE51DC5AF946}" type="presParOf" srcId="{3CA66D92-CE5A-4A20-A7A4-6329E9FA3F78}" destId="{00249BF3-FAD8-43F9-906D-4BA03B5039CD}" srcOrd="1" destOrd="0" presId="urn:microsoft.com/office/officeart/2018/2/layout/IconLabelList"/>
    <dgm:cxn modelId="{24F40CFE-8E93-5646-BFC9-EB87921098E4}" type="presParOf" srcId="{3CA66D92-CE5A-4A20-A7A4-6329E9FA3F78}" destId="{C0CC59CC-E21D-4615-9FAD-2D7F37B60D17}" srcOrd="2" destOrd="0" presId="urn:microsoft.com/office/officeart/2018/2/layout/IconLabelList"/>
    <dgm:cxn modelId="{2DCC74D5-F3B5-3946-A882-771BA1C211F3}" type="presParOf" srcId="{412C6FAB-6D26-4C93-AE43-D6D66F37920B}" destId="{57301A3C-EBDD-43AE-ACA5-15E99518688A}" srcOrd="1" destOrd="0" presId="urn:microsoft.com/office/officeart/2018/2/layout/IconLabelList"/>
    <dgm:cxn modelId="{67C85262-3536-6245-9827-48EA57EB1B3E}" type="presParOf" srcId="{412C6FAB-6D26-4C93-AE43-D6D66F37920B}" destId="{37BF6302-D772-466B-A07F-FA055DC2E844}" srcOrd="2" destOrd="0" presId="urn:microsoft.com/office/officeart/2018/2/layout/IconLabelList"/>
    <dgm:cxn modelId="{DDACBB7B-1B5E-A04B-9B0A-D53C7EA7ED00}" type="presParOf" srcId="{37BF6302-D772-466B-A07F-FA055DC2E844}" destId="{ED4EF803-43C7-437F-84A4-410918D2F079}" srcOrd="0" destOrd="0" presId="urn:microsoft.com/office/officeart/2018/2/layout/IconLabelList"/>
    <dgm:cxn modelId="{8748AE68-EFAD-2D41-B503-A49A69E3149C}" type="presParOf" srcId="{37BF6302-D772-466B-A07F-FA055DC2E844}" destId="{A4E623DA-39DF-410E-8A9B-B3D8AC5ED7C3}" srcOrd="1" destOrd="0" presId="urn:microsoft.com/office/officeart/2018/2/layout/IconLabelList"/>
    <dgm:cxn modelId="{75B47C2E-6774-6542-9E34-C0D53E585551}" type="presParOf" srcId="{37BF6302-D772-466B-A07F-FA055DC2E844}" destId="{0E7C1036-3F1C-45FE-A11B-3D4D62AE7645}" srcOrd="2" destOrd="0" presId="urn:microsoft.com/office/officeart/2018/2/layout/IconLabelList"/>
    <dgm:cxn modelId="{9F66BB30-2D92-B848-9D73-AD925C1C65A7}" type="presParOf" srcId="{412C6FAB-6D26-4C93-AE43-D6D66F37920B}" destId="{1D3B1556-83F6-4AE5-8200-0C9726D56B4D}" srcOrd="3" destOrd="0" presId="urn:microsoft.com/office/officeart/2018/2/layout/IconLabelList"/>
    <dgm:cxn modelId="{D0EDC3A8-5FD8-AC4C-8223-4FE4CEDA7A7D}" type="presParOf" srcId="{412C6FAB-6D26-4C93-AE43-D6D66F37920B}" destId="{C1436E3D-4C74-414E-AE42-AEBF1DC8DC80}" srcOrd="4" destOrd="0" presId="urn:microsoft.com/office/officeart/2018/2/layout/IconLabelList"/>
    <dgm:cxn modelId="{665930E9-2224-A240-AB65-6D518356AF67}" type="presParOf" srcId="{C1436E3D-4C74-414E-AE42-AEBF1DC8DC80}" destId="{E3B4BE3C-6056-4E4C-B6C9-0DECFAC64AA1}" srcOrd="0" destOrd="0" presId="urn:microsoft.com/office/officeart/2018/2/layout/IconLabelList"/>
    <dgm:cxn modelId="{9C475DEF-117E-0C4E-A271-DCA3D748C042}" type="presParOf" srcId="{C1436E3D-4C74-414E-AE42-AEBF1DC8DC80}" destId="{36596A7A-2F40-4427-9B80-BE2A169000A2}" srcOrd="1" destOrd="0" presId="urn:microsoft.com/office/officeart/2018/2/layout/IconLabelList"/>
    <dgm:cxn modelId="{585FA499-BB1C-DC49-9C81-D1FA5173EAFF}" type="presParOf" srcId="{C1436E3D-4C74-414E-AE42-AEBF1DC8DC80}" destId="{02B0D10E-4DE5-4DFB-A451-2E1CEA754805}" srcOrd="2" destOrd="0" presId="urn:microsoft.com/office/officeart/2018/2/layout/IconLabelList"/>
    <dgm:cxn modelId="{7620C1D6-2858-1B44-9301-053E83AD4AD8}" type="presParOf" srcId="{412C6FAB-6D26-4C93-AE43-D6D66F37920B}" destId="{AC45C835-BD15-49E6-92A2-949602A81DEE}" srcOrd="5" destOrd="0" presId="urn:microsoft.com/office/officeart/2018/2/layout/IconLabelList"/>
    <dgm:cxn modelId="{34F0B7A4-F777-2545-9E89-7A0CA844D14C}" type="presParOf" srcId="{412C6FAB-6D26-4C93-AE43-D6D66F37920B}" destId="{B866E8A6-C178-465A-B073-C9E6DEB2D4E7}" srcOrd="6" destOrd="0" presId="urn:microsoft.com/office/officeart/2018/2/layout/IconLabelList"/>
    <dgm:cxn modelId="{052760AF-4962-6144-ACD8-8FAD03068B01}" type="presParOf" srcId="{B866E8A6-C178-465A-B073-C9E6DEB2D4E7}" destId="{63FE126F-F4FE-416B-B1E8-9789EB3A9FB1}" srcOrd="0" destOrd="0" presId="urn:microsoft.com/office/officeart/2018/2/layout/IconLabelList"/>
    <dgm:cxn modelId="{43836FAB-6EBD-F74F-BD60-15BCB8810C51}" type="presParOf" srcId="{B866E8A6-C178-465A-B073-C9E6DEB2D4E7}" destId="{669311C6-6FFB-4AAC-9B40-4703CC1EB11A}" srcOrd="1" destOrd="0" presId="urn:microsoft.com/office/officeart/2018/2/layout/IconLabelList"/>
    <dgm:cxn modelId="{CD8E084D-E0B5-5643-B95F-3541AE5B9CC7}" type="presParOf" srcId="{B866E8A6-C178-465A-B073-C9E6DEB2D4E7}" destId="{57B6055D-C172-411C-B532-915DAC834B2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B56DE8-0918-4647-845B-540AC9EE21C2}">
      <dsp:nvSpPr>
        <dsp:cNvPr id="0" name=""/>
        <dsp:cNvSpPr/>
      </dsp:nvSpPr>
      <dsp:spPr>
        <a:xfrm>
          <a:off x="931365" y="341306"/>
          <a:ext cx="4631618" cy="4631618"/>
        </a:xfrm>
        <a:prstGeom prst="pie">
          <a:avLst>
            <a:gd name="adj1" fmla="val 16200000"/>
            <a:gd name="adj2" fmla="val 2052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1. Do more with less</a:t>
          </a:r>
        </a:p>
      </dsp:txBody>
      <dsp:txXfrm>
        <a:off x="3347526" y="1119859"/>
        <a:ext cx="1488734" cy="992489"/>
      </dsp:txXfrm>
    </dsp:sp>
    <dsp:sp modelId="{494B178B-0F1B-B547-94B4-AE0FD293AE7F}">
      <dsp:nvSpPr>
        <dsp:cNvPr id="0" name=""/>
        <dsp:cNvSpPr/>
      </dsp:nvSpPr>
      <dsp:spPr>
        <a:xfrm>
          <a:off x="971065" y="464816"/>
          <a:ext cx="4631618" cy="4631618"/>
        </a:xfrm>
        <a:prstGeom prst="pie">
          <a:avLst>
            <a:gd name="adj1" fmla="val 20520000"/>
            <a:gd name="adj2" fmla="val 324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2. Rapid development</a:t>
          </a:r>
        </a:p>
      </dsp:txBody>
      <dsp:txXfrm>
        <a:off x="3954048" y="2581024"/>
        <a:ext cx="1378458" cy="1102766"/>
      </dsp:txXfrm>
    </dsp:sp>
    <dsp:sp modelId="{AC2E1304-A7DA-1844-9334-FEE6FA5D660E}">
      <dsp:nvSpPr>
        <dsp:cNvPr id="0" name=""/>
        <dsp:cNvSpPr/>
      </dsp:nvSpPr>
      <dsp:spPr>
        <a:xfrm>
          <a:off x="866302" y="540906"/>
          <a:ext cx="4631618" cy="4631618"/>
        </a:xfrm>
        <a:prstGeom prst="pie">
          <a:avLst>
            <a:gd name="adj1" fmla="val 3240000"/>
            <a:gd name="adj2" fmla="val 756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3. Power Users and Power ‘builders’</a:t>
          </a:r>
        </a:p>
      </dsp:txBody>
      <dsp:txXfrm>
        <a:off x="2520452" y="3794067"/>
        <a:ext cx="1323319" cy="1213043"/>
      </dsp:txXfrm>
    </dsp:sp>
    <dsp:sp modelId="{319E5E14-4B45-3E43-A1CA-8AF84BB9960D}">
      <dsp:nvSpPr>
        <dsp:cNvPr id="0" name=""/>
        <dsp:cNvSpPr/>
      </dsp:nvSpPr>
      <dsp:spPr>
        <a:xfrm>
          <a:off x="761539" y="464816"/>
          <a:ext cx="4631618" cy="4631618"/>
        </a:xfrm>
        <a:prstGeom prst="pie">
          <a:avLst>
            <a:gd name="adj1" fmla="val 7560000"/>
            <a:gd name="adj2" fmla="val 1188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4. ”Pseudo”- Agile environments</a:t>
          </a:r>
        </a:p>
      </dsp:txBody>
      <dsp:txXfrm>
        <a:off x="1031717" y="2581024"/>
        <a:ext cx="1378458" cy="1102766"/>
      </dsp:txXfrm>
    </dsp:sp>
    <dsp:sp modelId="{FD1243CB-212B-8E40-9839-FE62390C12A6}">
      <dsp:nvSpPr>
        <dsp:cNvPr id="0" name=""/>
        <dsp:cNvSpPr/>
      </dsp:nvSpPr>
      <dsp:spPr>
        <a:xfrm>
          <a:off x="801239" y="341306"/>
          <a:ext cx="4631618" cy="4631618"/>
        </a:xfrm>
        <a:prstGeom prst="pie">
          <a:avLst>
            <a:gd name="adj1" fmla="val 1188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5. Lack of governance and visibility</a:t>
          </a:r>
        </a:p>
      </dsp:txBody>
      <dsp:txXfrm>
        <a:off x="1527962" y="1119859"/>
        <a:ext cx="1488734" cy="992489"/>
      </dsp:txXfrm>
    </dsp:sp>
    <dsp:sp modelId="{33D1D336-14FA-C34B-B4D5-F17029024541}">
      <dsp:nvSpPr>
        <dsp:cNvPr id="0" name=""/>
        <dsp:cNvSpPr/>
      </dsp:nvSpPr>
      <dsp:spPr>
        <a:xfrm>
          <a:off x="644428" y="54586"/>
          <a:ext cx="5205057" cy="5205057"/>
        </a:xfrm>
        <a:prstGeom prst="circularArrow">
          <a:avLst>
            <a:gd name="adj1" fmla="val 5085"/>
            <a:gd name="adj2" fmla="val 327528"/>
            <a:gd name="adj3" fmla="val 20192361"/>
            <a:gd name="adj4" fmla="val 16200324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17399C-59F7-CD42-B406-853587E73409}">
      <dsp:nvSpPr>
        <dsp:cNvPr id="0" name=""/>
        <dsp:cNvSpPr/>
      </dsp:nvSpPr>
      <dsp:spPr>
        <a:xfrm>
          <a:off x="684666" y="178056"/>
          <a:ext cx="5205057" cy="5205057"/>
        </a:xfrm>
        <a:prstGeom prst="circularArrow">
          <a:avLst>
            <a:gd name="adj1" fmla="val 5085"/>
            <a:gd name="adj2" fmla="val 327528"/>
            <a:gd name="adj3" fmla="val 2912753"/>
            <a:gd name="adj4" fmla="val 20519953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C2A633-6CB7-074E-A60F-0DED82B5BAAC}">
      <dsp:nvSpPr>
        <dsp:cNvPr id="0" name=""/>
        <dsp:cNvSpPr/>
      </dsp:nvSpPr>
      <dsp:spPr>
        <a:xfrm>
          <a:off x="579583" y="254379"/>
          <a:ext cx="5205057" cy="5205057"/>
        </a:xfrm>
        <a:prstGeom prst="circularArrow">
          <a:avLst>
            <a:gd name="adj1" fmla="val 5085"/>
            <a:gd name="adj2" fmla="val 327528"/>
            <a:gd name="adj3" fmla="val 7232777"/>
            <a:gd name="adj4" fmla="val 3239695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F197BED-9FCE-5A46-A94E-F6FD0150B3D3}">
      <dsp:nvSpPr>
        <dsp:cNvPr id="0" name=""/>
        <dsp:cNvSpPr/>
      </dsp:nvSpPr>
      <dsp:spPr>
        <a:xfrm>
          <a:off x="474500" y="178056"/>
          <a:ext cx="5205057" cy="5205057"/>
        </a:xfrm>
        <a:prstGeom prst="circularArrow">
          <a:avLst>
            <a:gd name="adj1" fmla="val 5085"/>
            <a:gd name="adj2" fmla="val 327528"/>
            <a:gd name="adj3" fmla="val 11552519"/>
            <a:gd name="adj4" fmla="val 7559718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A127E56-2ECD-EA42-8739-7004FA3917BF}">
      <dsp:nvSpPr>
        <dsp:cNvPr id="0" name=""/>
        <dsp:cNvSpPr/>
      </dsp:nvSpPr>
      <dsp:spPr>
        <a:xfrm>
          <a:off x="514738" y="54586"/>
          <a:ext cx="5205057" cy="5205057"/>
        </a:xfrm>
        <a:prstGeom prst="circularArrow">
          <a:avLst>
            <a:gd name="adj1" fmla="val 5085"/>
            <a:gd name="adj2" fmla="val 327528"/>
            <a:gd name="adj3" fmla="val 15872148"/>
            <a:gd name="adj4" fmla="val 11880111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49CEEC-4E39-4B0E-BC80-96995776F289}">
      <dsp:nvSpPr>
        <dsp:cNvPr id="0" name=""/>
        <dsp:cNvSpPr/>
      </dsp:nvSpPr>
      <dsp:spPr>
        <a:xfrm>
          <a:off x="1138979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CC59CC-E21D-4615-9FAD-2D7F37B60D17}">
      <dsp:nvSpPr>
        <dsp:cNvPr id="0" name=""/>
        <dsp:cNvSpPr/>
      </dsp:nvSpPr>
      <dsp:spPr>
        <a:xfrm>
          <a:off x="569079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Choice of data source</a:t>
          </a:r>
        </a:p>
      </dsp:txBody>
      <dsp:txXfrm>
        <a:off x="569079" y="2427788"/>
        <a:ext cx="2072362" cy="720000"/>
      </dsp:txXfrm>
    </dsp:sp>
    <dsp:sp modelId="{ED4EF803-43C7-437F-84A4-410918D2F079}">
      <dsp:nvSpPr>
        <dsp:cNvPr id="0" name=""/>
        <dsp:cNvSpPr/>
      </dsp:nvSpPr>
      <dsp:spPr>
        <a:xfrm>
          <a:off x="3574005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7C1036-3F1C-45FE-A11B-3D4D62AE7645}">
      <dsp:nvSpPr>
        <dsp:cNvPr id="0" name=""/>
        <dsp:cNvSpPr/>
      </dsp:nvSpPr>
      <dsp:spPr>
        <a:xfrm>
          <a:off x="3004105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Amount of data in memory</a:t>
          </a:r>
        </a:p>
      </dsp:txBody>
      <dsp:txXfrm>
        <a:off x="3004105" y="2427788"/>
        <a:ext cx="2072362" cy="720000"/>
      </dsp:txXfrm>
    </dsp:sp>
    <dsp:sp modelId="{E3B4BE3C-6056-4E4C-B6C9-0DECFAC64AA1}">
      <dsp:nvSpPr>
        <dsp:cNvPr id="0" name=""/>
        <dsp:cNvSpPr/>
      </dsp:nvSpPr>
      <dsp:spPr>
        <a:xfrm>
          <a:off x="6009031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B0D10E-4DE5-4DFB-A451-2E1CEA754805}">
      <dsp:nvSpPr>
        <dsp:cNvPr id="0" name=""/>
        <dsp:cNvSpPr/>
      </dsp:nvSpPr>
      <dsp:spPr>
        <a:xfrm>
          <a:off x="5439131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Cross-screens controls references</a:t>
          </a:r>
        </a:p>
      </dsp:txBody>
      <dsp:txXfrm>
        <a:off x="5439131" y="2427788"/>
        <a:ext cx="2072362" cy="720000"/>
      </dsp:txXfrm>
    </dsp:sp>
    <dsp:sp modelId="{63FE126F-F4FE-416B-B1E8-9789EB3A9FB1}">
      <dsp:nvSpPr>
        <dsp:cNvPr id="0" name=""/>
        <dsp:cNvSpPr/>
      </dsp:nvSpPr>
      <dsp:spPr>
        <a:xfrm>
          <a:off x="8444057" y="1203549"/>
          <a:ext cx="932563" cy="93256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7B6055D-C172-411C-B532-915DAC834B25}">
      <dsp:nvSpPr>
        <dsp:cNvPr id="0" name=""/>
        <dsp:cNvSpPr/>
      </dsp:nvSpPr>
      <dsp:spPr>
        <a:xfrm>
          <a:off x="7874157" y="2427788"/>
          <a:ext cx="2072362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Media Objects</a:t>
          </a:r>
        </a:p>
      </dsp:txBody>
      <dsp:txXfrm>
        <a:off x="7874157" y="2427788"/>
        <a:ext cx="2072362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99A0D4-0D13-8F8C-2DCA-58EC32CAB2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EEE9FE-1CAA-6CCB-32FA-19E370B5B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853C65-117A-6744-F09D-C433A3E504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C8FFC-8F1F-50EC-EED5-654510091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F1850B-BB32-FE01-80BB-F5D077F6A3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5531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EE6BF-39D3-3086-16AC-7D2337A1C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42642-D9EC-93E8-4881-B51F64607F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42F5FD-BB24-3D0D-6E4E-1ADFFA1F15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4DF6D-CB2A-1059-4412-1E0162019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0A8396-1AC7-B95D-1D76-A708B7BD8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963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7A2B1A-CC20-45E4-1F11-75BE952FB8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64A1D7-E72D-0FD7-7F66-DA3BA0BCE6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92C1D5-0C81-20D1-DAA3-5F75BA6C64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4816EB-4FFE-4955-A0E8-C370AF41B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902DDD-CA91-1AB4-1523-78E25BA57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32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650E3-951F-2014-3EF7-F003647E2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38F30-7B40-4BE9-27F2-363FC8B94E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282167-C1EC-9637-E239-533AA6E0F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06A20A-C297-B565-EFB0-D5F9C952A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EE48F6-8FA6-EE31-C974-F5F391DE8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1547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B67FE-D926-DFA7-9A52-ACD06C711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AC8F20-4F33-FCE7-FDE9-26F9C6EF7C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A74B5-F88C-9756-1376-644CF8117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83347-AB72-EDE3-4084-FAA567B773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6F439C-C2A0-6E73-C006-63CBEB8E0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40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87F3F-AE88-2CFA-B124-0D012573A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6EA03-C292-DCA7-7D14-3C43BFC606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0DFE56-7845-04CD-8448-F3D7CEE01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605D8-7151-05EF-7786-BA6F932C4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0DACBA-95BB-B29C-E41B-70C37551D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BDE7F2-EB95-2C47-D0E6-426BC11D1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168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150F6C-3160-A7FE-7AD4-B31B56147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7398E-4C21-1260-E920-39FC9AF8FB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B5D5CB-CC68-057A-F4FA-D755341008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789DB4D-425F-76B0-ECC4-40624A9996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E7ED58-587E-B8D9-9E24-461590982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9E2067-059C-9CE1-3F6E-86E56270D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CC37D3-7A45-8B97-6C8F-8C1296DDF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F05D75E-01DC-26F6-59CD-3B20516C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09890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E538B-AC9F-B2DE-B295-255EA49685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8C7CF88-F657-7BED-6741-9807BB1E9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DD8652-4B6C-EE0D-C329-846558A402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2F66F7-0337-3A2A-4CC4-708B6A4C47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1583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F06F0CA-2399-EC94-8160-C1B12D6C2B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4DEEC2C-9F6B-EF07-77A7-79C5D0F5E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B565B-5B6E-8272-B7EC-A78CAA300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203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D4931-E5A6-22E6-DD6D-1F5E979F4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48107D-0C16-495F-90C1-7B07255BEA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4D16D-5D2C-15B2-415C-0C4700747D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0D011E-6AD9-749F-4AF2-F8ECAAB35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46CD1B0-7825-3777-FEE2-0948BA2DA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A2AA7-FDE8-8B55-2013-8EF01546F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99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0B0C4-5A93-58B0-6CBF-CF8720BA7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A26DEF-497D-1D14-5ABF-A5582E31627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96205CF-A965-E505-24E4-E9BF4B51D6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DEAB7A-5BA7-C423-56EB-34CEF16D35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ABB03-88F7-1516-0784-205AB3084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392147-9C11-4A88-0E4D-67743BF7E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4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090B18-3B65-CAF9-148B-BA6BBDC59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CA6EC5-5B94-CAC6-FA7E-4531E035F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BC7355-C29C-258E-4689-457BF4FE7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95667D-E745-714A-B250-5CF0FF4E5BD1}" type="datetimeFigureOut">
              <a:rPr lang="en-US" smtClean="0"/>
              <a:t>6/14/23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96C35-7E91-C550-F6AD-16D77F916C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32D85-0915-A926-5D21-947F65D251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B4592-3D78-1547-968F-6C2B49FCAB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0344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learn.microsoft.com/en-us/power-apps/maker/canvas-apps/execution-phases-data-flow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hyperlink" Target="https://learn.microsoft.com/en-us/power-apps/maker/canvas-apps/execution-phases-data-flo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learn.microsoft.com/en-us/power-apps/maker/canvas-apps/execution-phases-data-flow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aoudisamir.com/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inkedin.com/in/samir-daoudi-92b19330/" TargetMode="External"/><Relationship Id="rId11" Type="http://schemas.openxmlformats.org/officeDocument/2006/relationships/image" Target="../media/image9.png"/><Relationship Id="rId5" Type="http://schemas.openxmlformats.org/officeDocument/2006/relationships/hyperlink" Target="https://twitter.com/daoudi_samir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fractal art, nature, art&#10;&#10;Description automatically generated">
            <a:extLst>
              <a:ext uri="{FF2B5EF4-FFF2-40B4-BE49-F238E27FC236}">
                <a16:creationId xmlns:a16="http://schemas.microsoft.com/office/drawing/2014/main" id="{FB15DC50-8598-D3AF-F474-86831F9B569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96E425-3105-52C8-21F3-90048BD9EF5A}"/>
              </a:ext>
            </a:extLst>
          </p:cNvPr>
          <p:cNvSpPr txBox="1">
            <a:spLocks/>
          </p:cNvSpPr>
          <p:nvPr/>
        </p:nvSpPr>
        <p:spPr>
          <a:xfrm>
            <a:off x="0" y="2962677"/>
            <a:ext cx="12191999" cy="177264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GB" sz="3200" b="1">
                <a:solidFill>
                  <a:schemeClr val="bg1"/>
                </a:solidFill>
                <a:highlight>
                  <a:srgbClr val="FF8C00"/>
                </a:highlight>
                <a:latin typeface="Muli Regular"/>
              </a:rPr>
              <a:t>Power Apps Performances Optimisation</a:t>
            </a:r>
          </a:p>
          <a:p>
            <a:pPr>
              <a:lnSpc>
                <a:spcPct val="150000"/>
              </a:lnSpc>
            </a:pPr>
            <a:r>
              <a:rPr lang="en-GB" sz="3200">
                <a:solidFill>
                  <a:schemeClr val="tx1"/>
                </a:solidFill>
                <a:latin typeface="Muli Regular"/>
              </a:rPr>
              <a:t>Samir Daoudi | Power Platform Architect @ LogiSam Ltd</a:t>
            </a:r>
          </a:p>
          <a:p>
            <a:pPr>
              <a:lnSpc>
                <a:spcPct val="150000"/>
              </a:lnSpc>
            </a:pPr>
            <a:r>
              <a:rPr lang="en-GB" sz="3200">
                <a:solidFill>
                  <a:schemeClr val="tx1"/>
                </a:solidFill>
                <a:latin typeface="Muli Regular"/>
              </a:rPr>
              <a:t>14/06/2023</a:t>
            </a:r>
            <a:endParaRPr lang="en-GB" sz="3200" dirty="0">
              <a:solidFill>
                <a:schemeClr val="tx1"/>
              </a:solidFill>
              <a:latin typeface="Muli Regular"/>
            </a:endParaRPr>
          </a:p>
        </p:txBody>
      </p:sp>
      <p:pic>
        <p:nvPicPr>
          <p:cNvPr id="5" name="Picture 4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68CE71A1-DF51-45F5-0662-0EE6832835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799" y="117376"/>
            <a:ext cx="2296549" cy="187398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3DB93FF-2DD1-C3C1-875B-C98521B0F718}"/>
              </a:ext>
            </a:extLst>
          </p:cNvPr>
          <p:cNvSpPr txBox="1"/>
          <p:nvPr/>
        </p:nvSpPr>
        <p:spPr>
          <a:xfrm>
            <a:off x="3318897" y="117376"/>
            <a:ext cx="831430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/>
              <a:t>Microsoft 365 UK User Group</a:t>
            </a:r>
            <a:endParaRPr lang="en-GB" sz="6000" b="1" dirty="0">
              <a:latin typeface="Oswa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08319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E2AEF-C7A3-88F5-5D3F-06F4BF9D2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3. Power Users and Power ‘builders’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9A158A-928B-7A01-40D9-E391958C5B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Many non-it users are tempted to build business’ critical solution.</a:t>
            </a:r>
          </a:p>
          <a:p>
            <a:r>
              <a:rPr lang="en-US" sz="1800">
                <a:solidFill>
                  <a:schemeClr val="tx2"/>
                </a:solidFill>
              </a:rPr>
              <a:t>The lack of understanding of the fundamentals of software engineering building blocks (memory management, dependencies, variables scopes …etc.)</a:t>
            </a:r>
          </a:p>
          <a:p>
            <a:r>
              <a:rPr lang="en-US" sz="1800">
                <a:solidFill>
                  <a:schemeClr val="tx2"/>
                </a:solidFill>
              </a:rPr>
              <a:t>Lack of understanding of the security models and implications.</a:t>
            </a:r>
          </a:p>
          <a:p>
            <a:r>
              <a:rPr lang="en-US" sz="1800">
                <a:solidFill>
                  <a:schemeClr val="tx2"/>
                </a:solidFill>
              </a:rPr>
              <a:t>Very little considerations for the data loss risks, and data exposure.</a:t>
            </a:r>
          </a:p>
        </p:txBody>
      </p:sp>
      <p:pic>
        <p:nvPicPr>
          <p:cNvPr id="7" name="Graphic 6" descr="Disconnected">
            <a:extLst>
              <a:ext uri="{FF2B5EF4-FFF2-40B4-BE49-F238E27FC236}">
                <a16:creationId xmlns:a16="http://schemas.microsoft.com/office/drawing/2014/main" id="{07B1110D-080B-2529-1607-380AF80DCD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  <p:sp>
        <p:nvSpPr>
          <p:cNvPr id="5" name="L-Shape 7">
            <a:extLst>
              <a:ext uri="{FF2B5EF4-FFF2-40B4-BE49-F238E27FC236}">
                <a16:creationId xmlns:a16="http://schemas.microsoft.com/office/drawing/2014/main" id="{188230B6-B5CB-9003-4E9C-03A1D5217AF2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B46260C7-9216-4B82-B434-F7B13C0902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8478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What is Agile software development? - K&amp;C">
            <a:extLst>
              <a:ext uri="{FF2B5EF4-FFF2-40B4-BE49-F238E27FC236}">
                <a16:creationId xmlns:a16="http://schemas.microsoft.com/office/drawing/2014/main" id="{7F70E160-D84F-D925-29C6-6C21E4CAC2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92" r="532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0956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C610C6-6E1C-9E27-D36A-CB011BD86C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4. ”Pseudo”- Agile environments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37F3E7-97D4-9E60-069F-AA79F7FACB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/>
              <a:t>Agile is a methodology, not just ”quick and iterative releases”.</a:t>
            </a:r>
          </a:p>
          <a:p>
            <a:r>
              <a:rPr lang="en-US" sz="2000"/>
              <a:t>A lot of Agile’s aspects end up missed or miss-interpreted and the whole Agile methodology summarizing in “let’s just release this version !”</a:t>
            </a:r>
          </a:p>
        </p:txBody>
      </p:sp>
      <p:pic>
        <p:nvPicPr>
          <p:cNvPr id="5" name="Picture 4" descr="Large skydiving group mid-air">
            <a:extLst>
              <a:ext uri="{FF2B5EF4-FFF2-40B4-BE49-F238E27FC236}">
                <a16:creationId xmlns:a16="http://schemas.microsoft.com/office/drawing/2014/main" id="{BD17F53E-7E75-0746-F39F-62C596876A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674" r="20507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L-Shape 7">
            <a:extLst>
              <a:ext uri="{FF2B5EF4-FFF2-40B4-BE49-F238E27FC236}">
                <a16:creationId xmlns:a16="http://schemas.microsoft.com/office/drawing/2014/main" id="{EC5D5793-9FD0-5EAB-487E-1D52D705E42B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1CC83C68-3FAF-7423-5711-87A0B03513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763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portancia de Cloud Governance en la transformación digital">
            <a:extLst>
              <a:ext uri="{FF2B5EF4-FFF2-40B4-BE49-F238E27FC236}">
                <a16:creationId xmlns:a16="http://schemas.microsoft.com/office/drawing/2014/main" id="{07252D48-CFDA-054A-2FBD-75D7C13AB5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1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1083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any question marks on black background">
            <a:extLst>
              <a:ext uri="{FF2B5EF4-FFF2-40B4-BE49-F238E27FC236}">
                <a16:creationId xmlns:a16="http://schemas.microsoft.com/office/drawing/2014/main" id="{7B21E671-667A-6478-4BE2-1C5F6B217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91" r="2" b="2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C0D70-4ED9-002B-B326-5B790E1A2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5. Lack of governance and visibility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2B60A-5351-1196-7DAE-AA729C42E0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1700"/>
              <a:t>Many companies are focused on releasing the next “shinny” tool.</a:t>
            </a:r>
          </a:p>
          <a:p>
            <a:r>
              <a:rPr lang="en-US" sz="1700"/>
              <a:t>The fact that anyone can create applications &amp; environments, end up creating a huge mess and a “shadow IT” world.</a:t>
            </a:r>
          </a:p>
          <a:p>
            <a:r>
              <a:rPr lang="en-US" sz="1700"/>
              <a:t>Usually, companies and IT departments only wakes up, when something get wrong.</a:t>
            </a:r>
          </a:p>
          <a:p>
            <a:r>
              <a:rPr lang="en-US" sz="1700"/>
              <a:t>A simple tool such as the COE ”Center of Excellence” can at least mitigate and impose a minimum governance model, and help starting the discussion around this issue.</a:t>
            </a: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8E0295DB-7F67-BB83-A967-6E39F7CB75B5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CC0656FD-73F1-E24A-E60F-3F444D8F13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1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611B822C-45CF-1B76-A116-2FD40F0BC8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l="5578" r="2866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F9B1B9-857E-8ECC-6704-D7753E329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65125"/>
            <a:ext cx="10986052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What impacts our Power Apps Performances 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48BAFF-9643-E2D8-4DA8-92A4B7B2F24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961446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17CF0-7804-4030-F846-8CA1E0405A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689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6C3516-050F-DAF7-6167-C931AA379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1. Choice of the right Data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7DE938-E0D3-7F2F-396B-EF441BA02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Users have access to different data sources when it comes to building their Power Apps solutions.</a:t>
            </a:r>
          </a:p>
          <a:p>
            <a:pPr lvl="1"/>
            <a:r>
              <a:rPr lang="en-US" sz="2000"/>
              <a:t>Data Verse</a:t>
            </a:r>
          </a:p>
          <a:p>
            <a:pPr lvl="1"/>
            <a:r>
              <a:rPr lang="en-US" sz="2000"/>
              <a:t>SharePoint Online</a:t>
            </a:r>
          </a:p>
          <a:p>
            <a:pPr lvl="1"/>
            <a:r>
              <a:rPr lang="en-US" sz="2000"/>
              <a:t>Sql Server (Azure or on-Prem*)</a:t>
            </a:r>
          </a:p>
          <a:p>
            <a:pPr lvl="1"/>
            <a:r>
              <a:rPr lang="en-US" sz="2000"/>
              <a:t>Excel Spreadsheets in one drive</a:t>
            </a: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62B62027-B9F8-EB2D-C4EE-3CAD9757EF62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843BCC95-F016-F630-1B00-1D8608175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658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B71E-2D41-B35A-75DF-ABD6C99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71387"/>
            <a:ext cx="4373216" cy="2547257"/>
          </a:xfrm>
          <a:noFill/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3200" b="1" kern="1200" dirty="0">
                <a:latin typeface="+mj-lt"/>
                <a:ea typeface="+mj-ea"/>
                <a:cs typeface="+mj-cs"/>
              </a:rPr>
              <a:t>Number of Data calls (requests/responses) for  SharePoint, Excel Files, or SQL Azure</a:t>
            </a:r>
          </a:p>
        </p:txBody>
      </p:sp>
      <p:pic>
        <p:nvPicPr>
          <p:cNvPr id="5124" name="Picture 4" descr="Typical data call flow for all connectors except the connector for Dataverse.">
            <a:extLst>
              <a:ext uri="{FF2B5EF4-FFF2-40B4-BE49-F238E27FC236}">
                <a16:creationId xmlns:a16="http://schemas.microsoft.com/office/drawing/2014/main" id="{B23D66B6-847B-D309-E0C8-B3EB92C4CC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9160" y="1205796"/>
            <a:ext cx="6491118" cy="3878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7495EF-7343-0505-1102-12C0CDE2F5F9}"/>
              </a:ext>
            </a:extLst>
          </p:cNvPr>
          <p:cNvSpPr txBox="1"/>
          <p:nvPr/>
        </p:nvSpPr>
        <p:spPr>
          <a:xfrm>
            <a:off x="717422" y="5959736"/>
            <a:ext cx="918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3"/>
              </a:rPr>
              <a:t>https://learn.microsoft.com/en-us/power-apps/maker/canvas-apps/execution-phases-data-flow</a:t>
            </a:r>
            <a:endParaRPr lang="en-US" dirty="0"/>
          </a:p>
        </p:txBody>
      </p:sp>
      <p:sp>
        <p:nvSpPr>
          <p:cNvPr id="5" name="L-Shape 7">
            <a:extLst>
              <a:ext uri="{FF2B5EF4-FFF2-40B4-BE49-F238E27FC236}">
                <a16:creationId xmlns:a16="http://schemas.microsoft.com/office/drawing/2014/main" id="{8D65E812-18DA-5555-B766-5496B7EA185F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A34BBBA8-3B8F-C2D9-333C-65C3BFB48C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4130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B71E-2D41-B35A-75DF-ABD6C99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latin typeface="+mj-lt"/>
                <a:ea typeface="+mj-ea"/>
                <a:cs typeface="+mj-cs"/>
              </a:rPr>
              <a:t>Calls to On prem data sources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495EF-7343-0505-1102-12C0CDE2F5F9}"/>
              </a:ext>
            </a:extLst>
          </p:cNvPr>
          <p:cNvSpPr txBox="1"/>
          <p:nvPr/>
        </p:nvSpPr>
        <p:spPr>
          <a:xfrm>
            <a:off x="717422" y="5959736"/>
            <a:ext cx="918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https://learn.microsoft.com/en-us/power-apps/maker/canvas-apps/execution-phases-data-flow</a:t>
            </a:r>
            <a:endParaRPr lang="en-US" dirty="0"/>
          </a:p>
        </p:txBody>
      </p:sp>
      <p:pic>
        <p:nvPicPr>
          <p:cNvPr id="7170" name="Picture 2" descr="Data call flow for an on-premises data gateway.">
            <a:extLst>
              <a:ext uri="{FF2B5EF4-FFF2-40B4-BE49-F238E27FC236}">
                <a16:creationId xmlns:a16="http://schemas.microsoft.com/office/drawing/2014/main" id="{28B4FD3A-5181-2E9E-AB0A-21361A234A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826" y="1163294"/>
            <a:ext cx="6866348" cy="4531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-Shape 7">
            <a:extLst>
              <a:ext uri="{FF2B5EF4-FFF2-40B4-BE49-F238E27FC236}">
                <a16:creationId xmlns:a16="http://schemas.microsoft.com/office/drawing/2014/main" id="{C11CF937-C02F-A041-5105-2C370821192F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78028548-315A-2FA5-362F-3924E21525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7011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B71E-2D41-B35A-75DF-ABD6C99EB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b="1" kern="1200" dirty="0">
                <a:latin typeface="+mj-lt"/>
                <a:ea typeface="+mj-ea"/>
                <a:cs typeface="+mj-cs"/>
              </a:rPr>
              <a:t>Data Verse 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B7495EF-7343-0505-1102-12C0CDE2F5F9}"/>
              </a:ext>
            </a:extLst>
          </p:cNvPr>
          <p:cNvSpPr txBox="1"/>
          <p:nvPr/>
        </p:nvSpPr>
        <p:spPr>
          <a:xfrm>
            <a:off x="717422" y="5959736"/>
            <a:ext cx="918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2"/>
              </a:rPr>
              <a:t>https://learn.microsoft.com/en-us/power-apps/maker/canvas-apps/execution-phases-data-flow</a:t>
            </a:r>
            <a:endParaRPr lang="en-US" dirty="0"/>
          </a:p>
        </p:txBody>
      </p:sp>
      <p:pic>
        <p:nvPicPr>
          <p:cNvPr id="9218" name="Picture 2" descr="Data call flow with Microsoft Dataverse.">
            <a:extLst>
              <a:ext uri="{FF2B5EF4-FFF2-40B4-BE49-F238E27FC236}">
                <a16:creationId xmlns:a16="http://schemas.microsoft.com/office/drawing/2014/main" id="{8B82EDDE-4822-BC49-1F81-0AB54A4D9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6603" y="599110"/>
            <a:ext cx="5408318" cy="5283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L-Shape 7">
            <a:extLst>
              <a:ext uri="{FF2B5EF4-FFF2-40B4-BE49-F238E27FC236}">
                <a16:creationId xmlns:a16="http://schemas.microsoft.com/office/drawing/2014/main" id="{C949BFFF-EFE6-E15A-A95E-CBE37AD893A1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279F8ED5-1D7D-8690-5E18-23E3D41308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29030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1" descr="Background pattern&#10;&#10;Description automatically generated">
            <a:extLst>
              <a:ext uri="{FF2B5EF4-FFF2-40B4-BE49-F238E27FC236}">
                <a16:creationId xmlns:a16="http://schemas.microsoft.com/office/drawing/2014/main" id="{DB16B72E-8750-10DC-C71D-A1A101F44E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751" y="-1438"/>
            <a:ext cx="12404784" cy="700464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FBBCD4F-D2D2-B6D9-7345-23B2166ED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cs typeface="Calibri Light"/>
              </a:rPr>
              <a:t>Samir Daoudi – </a:t>
            </a:r>
            <a:r>
              <a:rPr lang="en-GB" sz="3200" dirty="0">
                <a:cs typeface="Calibri Light"/>
              </a:rPr>
              <a:t>Power Platform Architect</a:t>
            </a:r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7446C-048A-A9E0-8F9A-2898E3316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7011" y="1660869"/>
            <a:ext cx="7881551" cy="266580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 sz="2000" dirty="0">
                <a:cs typeface="Calibri"/>
              </a:rPr>
              <a:t>18 Microsoft Certifications, Power Platform, SharePoint, M365, SQL Server &amp; .NET.</a:t>
            </a:r>
            <a:endParaRPr lang="en-US" sz="2000" dirty="0">
              <a:cs typeface="Calibri" panose="020F0502020204030204"/>
            </a:endParaRPr>
          </a:p>
          <a:p>
            <a:r>
              <a:rPr lang="en-GB" sz="2000" dirty="0">
                <a:cs typeface="Calibri"/>
              </a:rPr>
              <a:t>13 Years' Experience with Microsoft Technologies Stack.</a:t>
            </a:r>
          </a:p>
          <a:p>
            <a:r>
              <a:rPr lang="en-GB" sz="2000" dirty="0">
                <a:cs typeface="Calibri"/>
              </a:rPr>
              <a:t>Blogger and Technology enthusiast.</a:t>
            </a:r>
          </a:p>
          <a:p>
            <a:endParaRPr lang="en-GB" sz="2000" dirty="0">
              <a:cs typeface="Calibri"/>
            </a:endParaRPr>
          </a:p>
          <a:p>
            <a:endParaRPr lang="en-GB" sz="2000" dirty="0">
              <a:cs typeface="Calibri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F824AB6-063B-7986-176D-CADAEFC84752}"/>
              </a:ext>
            </a:extLst>
          </p:cNvPr>
          <p:cNvGrpSpPr/>
          <p:nvPr/>
        </p:nvGrpSpPr>
        <p:grpSpPr>
          <a:xfrm>
            <a:off x="687860" y="5095102"/>
            <a:ext cx="6122772" cy="1562791"/>
            <a:chOff x="1007076" y="3118021"/>
            <a:chExt cx="6122772" cy="1562791"/>
          </a:xfrm>
        </p:grpSpPr>
        <p:pic>
          <p:nvPicPr>
            <p:cNvPr id="4" name="Picture 4" descr="A picture containing ax, vector graphics, silhouette&#10;&#10;Description automatically generated">
              <a:extLst>
                <a:ext uri="{FF2B5EF4-FFF2-40B4-BE49-F238E27FC236}">
                  <a16:creationId xmlns:a16="http://schemas.microsoft.com/office/drawing/2014/main" id="{394B44BB-30C1-6FDF-BB31-1E6BE1D3B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8561" y="3643183"/>
              <a:ext cx="354229" cy="364526"/>
            </a:xfrm>
            <a:prstGeom prst="rect">
              <a:avLst/>
            </a:prstGeom>
          </p:spPr>
        </p:pic>
        <p:pic>
          <p:nvPicPr>
            <p:cNvPr id="5" name="Picture 5" descr="Logo, icon&#10;&#10;Description automatically generated">
              <a:extLst>
                <a:ext uri="{FF2B5EF4-FFF2-40B4-BE49-F238E27FC236}">
                  <a16:creationId xmlns:a16="http://schemas.microsoft.com/office/drawing/2014/main" id="{58126B76-4F2C-B8C7-1C79-413195E56F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156" y="4075670"/>
              <a:ext cx="313039" cy="31303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262A011-C0FE-132A-9755-CBAFE8AC5129}"/>
                </a:ext>
              </a:extLst>
            </p:cNvPr>
            <p:cNvSpPr txBox="1"/>
            <p:nvPr/>
          </p:nvSpPr>
          <p:spPr>
            <a:xfrm>
              <a:off x="1513703" y="3593757"/>
              <a:ext cx="4644080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l"/>
              <a:r>
                <a:rPr lang="en-GB">
                  <a:ea typeface="+mn-lt"/>
                  <a:cs typeface="+mn-lt"/>
                  <a:hlinkClick r:id="rId5"/>
                </a:rPr>
                <a:t>@daoudi_samir</a:t>
              </a:r>
              <a:endParaRPr lang="en-US">
                <a:ea typeface="+mn-lt"/>
                <a:cs typeface="+mn-lt"/>
                <a:hlinkClick r:id="rId5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5934FD8-C6FD-780E-F522-1F9897D6F9D4}"/>
                </a:ext>
              </a:extLst>
            </p:cNvPr>
            <p:cNvSpPr txBox="1"/>
            <p:nvPr/>
          </p:nvSpPr>
          <p:spPr>
            <a:xfrm>
              <a:off x="1513703" y="4034481"/>
              <a:ext cx="561614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US">
                  <a:hlinkClick r:id="rId6"/>
                </a:rPr>
                <a:t>https://www.linkedin.com/in/samir-daoudi-92b19330/</a:t>
              </a:r>
              <a:endParaRPr lang="en-US"/>
            </a:p>
            <a:p>
              <a:endParaRPr lang="en-US">
                <a:cs typeface="Calibri"/>
              </a:endParaRPr>
            </a:p>
          </p:txBody>
        </p:sp>
        <p:pic>
          <p:nvPicPr>
            <p:cNvPr id="8" name="Picture 8" descr="Logo&#10;&#10;Description automatically generated">
              <a:extLst>
                <a:ext uri="{FF2B5EF4-FFF2-40B4-BE49-F238E27FC236}">
                  <a16:creationId xmlns:a16="http://schemas.microsoft.com/office/drawing/2014/main" id="{B903E108-8132-645B-34F3-87F6A2D313A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7076" y="3118021"/>
              <a:ext cx="446903" cy="45720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2D95784-BBAB-6276-B384-39FDB4EF7735}"/>
                </a:ext>
              </a:extLst>
            </p:cNvPr>
            <p:cNvSpPr txBox="1"/>
            <p:nvPr/>
          </p:nvSpPr>
          <p:spPr>
            <a:xfrm>
              <a:off x="1513703" y="3159211"/>
              <a:ext cx="391709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0563C1"/>
                  </a:solidFill>
                  <a:cs typeface="Arial"/>
                  <a:hlinkClick r:id="rId8"/>
                </a:rPr>
                <a:t>https://www.daoudisamir.com</a:t>
              </a:r>
              <a:r>
                <a:rPr lang="en-GB">
                  <a:cs typeface="Arial"/>
                </a:rPr>
                <a:t>​</a:t>
              </a:r>
              <a:endParaRPr lang="en-US"/>
            </a:p>
          </p:txBody>
        </p:sp>
      </p:grpSp>
      <p:pic>
        <p:nvPicPr>
          <p:cNvPr id="11" name="Picture 11" descr="Qr code&#10;&#10;Description automatically generated">
            <a:extLst>
              <a:ext uri="{FF2B5EF4-FFF2-40B4-BE49-F238E27FC236}">
                <a16:creationId xmlns:a16="http://schemas.microsoft.com/office/drawing/2014/main" id="{1F96938C-4900-2B37-612A-63E3C1BBAD5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41421" y="4926227"/>
            <a:ext cx="1362075" cy="1371600"/>
          </a:xfrm>
          <a:prstGeom prst="rect">
            <a:avLst/>
          </a:prstGeom>
        </p:spPr>
      </p:pic>
      <p:pic>
        <p:nvPicPr>
          <p:cNvPr id="15" name="Picture 15" descr="A picture containing text, sign, outdoor, blue&#10;&#10;Description automatically generated">
            <a:extLst>
              <a:ext uri="{FF2B5EF4-FFF2-40B4-BE49-F238E27FC236}">
                <a16:creationId xmlns:a16="http://schemas.microsoft.com/office/drawing/2014/main" id="{0DCCD96F-CA18-54B9-14C2-D7C976965C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4967" y="5146588"/>
            <a:ext cx="1075038" cy="1075038"/>
          </a:xfrm>
          <a:prstGeom prst="rect">
            <a:avLst/>
          </a:prstGeom>
        </p:spPr>
      </p:pic>
      <p:pic>
        <p:nvPicPr>
          <p:cNvPr id="17" name="Picture 17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716B5240-1FC3-F15B-0BED-74AE979317E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678562" y="5146589"/>
            <a:ext cx="1075038" cy="1075038"/>
          </a:xfrm>
          <a:prstGeom prst="rect">
            <a:avLst/>
          </a:prstGeom>
        </p:spPr>
      </p:pic>
      <p:pic>
        <p:nvPicPr>
          <p:cNvPr id="30" name="Picture 30">
            <a:extLst>
              <a:ext uri="{FF2B5EF4-FFF2-40B4-BE49-F238E27FC236}">
                <a16:creationId xmlns:a16="http://schemas.microsoft.com/office/drawing/2014/main" id="{11B4A59C-4FB9-C742-E115-012BFB1ACF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67103" y="636373"/>
            <a:ext cx="1929714" cy="19297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76293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FC9BE17-9A7B-462D-AE50-3D87773873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rogramming data on computer monitor">
            <a:extLst>
              <a:ext uri="{FF2B5EF4-FFF2-40B4-BE49-F238E27FC236}">
                <a16:creationId xmlns:a16="http://schemas.microsoft.com/office/drawing/2014/main" id="{248E23BE-F18D-32F1-4D3C-9062AC09F4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1" t="6484" r="17367" b="-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EBE8569-6AEC-4B8C-8D53-2DE337CDBA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8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0C60CB-445A-F203-E68B-0DF6E2ABBC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094" y="1161288"/>
            <a:ext cx="3438144" cy="1124712"/>
          </a:xfrm>
        </p:spPr>
        <p:txBody>
          <a:bodyPr anchor="b">
            <a:normAutofit/>
          </a:bodyPr>
          <a:lstStyle/>
          <a:p>
            <a:r>
              <a:rPr lang="en-US" sz="2800"/>
              <a:t>2. Amount of data in memory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00984" cy="9144"/>
          </a:xfrm>
          <a:prstGeom prst="rect">
            <a:avLst/>
          </a:prstGeom>
          <a:solidFill>
            <a:srgbClr val="D5D5D5"/>
          </a:solidFill>
          <a:ln w="3175">
            <a:solidFill>
              <a:srgbClr val="D5D5D5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DA725-1B3B-9721-6D93-7BD3FF4A1B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094" y="2718054"/>
            <a:ext cx="3438906" cy="3207258"/>
          </a:xfrm>
        </p:spPr>
        <p:txBody>
          <a:bodyPr anchor="t">
            <a:normAutofit/>
          </a:bodyPr>
          <a:lstStyle/>
          <a:p>
            <a:r>
              <a:rPr lang="en-US" sz="1600"/>
              <a:t>Power Apps has a limit of 500-2000 rows in collections.</a:t>
            </a:r>
          </a:p>
          <a:p>
            <a:r>
              <a:rPr lang="en-US" sz="1600"/>
              <a:t>Some users end up merging X number of 2000 rows’ collections to load larger data sets.</a:t>
            </a:r>
          </a:p>
          <a:p>
            <a:r>
              <a:rPr lang="en-US" sz="1600"/>
              <a:t>Doing this in the App.OnStart event has drastic consequences when it comes to the app loading time.</a:t>
            </a:r>
          </a:p>
          <a:p>
            <a:r>
              <a:rPr lang="en-US" sz="1600"/>
              <a:t>You should never need to load that amount of data in memory, even 2K rows is a lot ! Review your Ui/Ux.</a:t>
            </a: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E2F4C2A0-5E04-9B4B-A707-C07779A044F4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336EF522-F5CA-8EA3-066B-2EE1D8F0B6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2314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4" descr="Computer script on a screen">
            <a:extLst>
              <a:ext uri="{FF2B5EF4-FFF2-40B4-BE49-F238E27FC236}">
                <a16:creationId xmlns:a16="http://schemas.microsoft.com/office/drawing/2014/main" id="{117D49EF-32C6-75A3-10A8-001E0BFA61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882" b="-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B57A01-E16D-50E9-EF75-E01853F5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What should be done !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C6FE258-4226-AAEA-97E5-B76A0BFF4F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Load the data in the screens required (delay load).</a:t>
            </a:r>
          </a:p>
          <a:p>
            <a:r>
              <a:rPr lang="en-US" sz="2000"/>
              <a:t>Only load what is needed.</a:t>
            </a:r>
          </a:p>
          <a:p>
            <a:r>
              <a:rPr lang="en-US" sz="2000"/>
              <a:t>Use delegable filters (such as StartsWith).</a:t>
            </a:r>
          </a:p>
          <a:p>
            <a:r>
              <a:rPr lang="en-US" sz="2000"/>
              <a:t>Use indexes whenever possible.</a:t>
            </a:r>
          </a:p>
          <a:p>
            <a:r>
              <a:rPr lang="en-US" sz="2000"/>
              <a:t>Avoid any heavy data loads in the App.On Start</a:t>
            </a:r>
          </a:p>
        </p:txBody>
      </p:sp>
      <p:sp>
        <p:nvSpPr>
          <p:cNvPr id="4" name="L-Shape 7">
            <a:extLst>
              <a:ext uri="{FF2B5EF4-FFF2-40B4-BE49-F238E27FC236}">
                <a16:creationId xmlns:a16="http://schemas.microsoft.com/office/drawing/2014/main" id="{CC82E841-6BB1-7A9A-4BFD-AC279C3C8AF9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D0FD403B-2905-821D-17B0-7259DCE4DD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1560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837EB-3192-926D-168D-1AD2F9E05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576" y="1163848"/>
            <a:ext cx="9829800" cy="1325880"/>
          </a:xfrm>
        </p:spPr>
        <p:txBody>
          <a:bodyPr anchor="b">
            <a:normAutofit/>
          </a:bodyPr>
          <a:lstStyle/>
          <a:p>
            <a:pPr algn="ctr"/>
            <a:r>
              <a:rPr lang="en-US" sz="3600">
                <a:solidFill>
                  <a:schemeClr val="tx2"/>
                </a:solidFill>
              </a:rPr>
              <a:t>3. Cross-screens controls references</a:t>
            </a:r>
          </a:p>
        </p:txBody>
      </p:sp>
      <p:pic>
        <p:nvPicPr>
          <p:cNvPr id="7" name="Graphic 6" descr="Projector screen">
            <a:extLst>
              <a:ext uri="{FF2B5EF4-FFF2-40B4-BE49-F238E27FC236}">
                <a16:creationId xmlns:a16="http://schemas.microsoft.com/office/drawing/2014/main" id="{267018FA-123D-1592-1824-8DC9528F9A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73351" y="2837712"/>
            <a:ext cx="3217333" cy="3217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1D2470-5C4B-4146-53D4-BC27885A01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4871" y="2827419"/>
            <a:ext cx="5029200" cy="3227626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When duplicating screens, some formulas (Height, Width, X, Y …etc.) might still reference the initial screens.</a:t>
            </a:r>
          </a:p>
          <a:p>
            <a:r>
              <a:rPr lang="en-US" sz="1800">
                <a:solidFill>
                  <a:schemeClr val="tx2"/>
                </a:solidFill>
              </a:rPr>
              <a:t>Rendering screens which references other screens requires the “in-memory” rendering of the initial screens to evaluate the formulas, which leads to unnecessary load times.</a:t>
            </a:r>
          </a:p>
        </p:txBody>
      </p:sp>
      <p:sp>
        <p:nvSpPr>
          <p:cNvPr id="5" name="L-Shape 7">
            <a:extLst>
              <a:ext uri="{FF2B5EF4-FFF2-40B4-BE49-F238E27FC236}">
                <a16:creationId xmlns:a16="http://schemas.microsoft.com/office/drawing/2014/main" id="{D7407D6B-CA9E-1CF1-41E3-F0E7A094BC59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9F950E33-CCBB-A74B-CCE3-D8195AC53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8111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A8376-55A8-9AD4-D5EB-536749757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anchor="ctr">
            <a:normAutofit/>
          </a:bodyPr>
          <a:lstStyle/>
          <a:p>
            <a:r>
              <a:rPr lang="en-US" sz="3600"/>
              <a:t>Best practices</a:t>
            </a:r>
          </a:p>
        </p:txBody>
      </p:sp>
      <p:pic>
        <p:nvPicPr>
          <p:cNvPr id="5" name="Picture 4" descr="Neat empty education desk">
            <a:extLst>
              <a:ext uri="{FF2B5EF4-FFF2-40B4-BE49-F238E27FC236}">
                <a16:creationId xmlns:a16="http://schemas.microsoft.com/office/drawing/2014/main" id="{828F9298-FF5F-4FB5-CAC4-1F3B4BF342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2158" b="12247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90DF72-CF7B-1BF9-8D21-2EA859BE48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3752850"/>
            <a:ext cx="7485413" cy="2452687"/>
          </a:xfrm>
        </p:spPr>
        <p:txBody>
          <a:bodyPr anchor="ctr">
            <a:normAutofit/>
          </a:bodyPr>
          <a:lstStyle/>
          <a:p>
            <a:r>
              <a:rPr lang="en-US" sz="1800"/>
              <a:t>You should not reference other screens’ controls in any formula !</a:t>
            </a:r>
          </a:p>
          <a:p>
            <a:r>
              <a:rPr lang="en-US" sz="1800"/>
              <a:t>Keep the controls properties (Width, Heights …etc.) formulas simple.</a:t>
            </a:r>
          </a:p>
          <a:p>
            <a:r>
              <a:rPr lang="en-US" sz="1800"/>
              <a:t>Use containers to manage more efficiently your UI responsivity side.</a:t>
            </a:r>
          </a:p>
          <a:p>
            <a:r>
              <a:rPr lang="en-US" sz="1800"/>
              <a:t>Limit the number of controls in each screen.</a:t>
            </a:r>
          </a:p>
          <a:p>
            <a:r>
              <a:rPr lang="en-US" sz="1800"/>
              <a:t>Just keep it simple !</a:t>
            </a: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46DD03A2-547D-8F2E-D305-6A37DC96A88E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18573EAB-4759-5C9B-4325-666AB4A4ED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16118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Mobile device with apps">
            <a:extLst>
              <a:ext uri="{FF2B5EF4-FFF2-40B4-BE49-F238E27FC236}">
                <a16:creationId xmlns:a16="http://schemas.microsoft.com/office/drawing/2014/main" id="{BBB84573-7F8D-9A2B-7FBA-A919F79DD5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AF64A9-BBBE-5AF6-4FB5-E3A555E283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4. Media Objects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7D0DF5-985B-0C6C-336A-B9D76F3B62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/>
              <a:t>Media objects or images, add up to the overall application size. Which in turns impacts the load time.</a:t>
            </a:r>
          </a:p>
          <a:p>
            <a:r>
              <a:rPr lang="en-US" sz="2000"/>
              <a:t>We have a limit of 200 Mb for the Applications assets.</a:t>
            </a:r>
          </a:p>
          <a:p>
            <a:endParaRPr lang="en-US" sz="2000"/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81B60D49-A560-F06A-9F5C-F41FB00AD64B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4B91507F-FFBC-E182-321F-DF696884AE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4966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7156E-63F4-37EA-9D7A-ACF556FD5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4105" y="802955"/>
            <a:ext cx="4977976" cy="1454051"/>
          </a:xfrm>
        </p:spPr>
        <p:txBody>
          <a:bodyPr anchor="b"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How to handle media objects ?</a:t>
            </a:r>
          </a:p>
        </p:txBody>
      </p:sp>
      <p:pic>
        <p:nvPicPr>
          <p:cNvPr id="5" name="Picture 4" descr="Camera lens">
            <a:extLst>
              <a:ext uri="{FF2B5EF4-FFF2-40B4-BE49-F238E27FC236}">
                <a16:creationId xmlns:a16="http://schemas.microsoft.com/office/drawing/2014/main" id="{D036BF27-3102-0E26-7536-415DBAF00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5557" r="30668" b="-2"/>
          <a:stretch/>
        </p:blipFill>
        <p:spPr>
          <a:xfrm>
            <a:off x="20" y="907231"/>
            <a:ext cx="4838021" cy="5063738"/>
          </a:xfrm>
          <a:custGeom>
            <a:avLst/>
            <a:gdLst/>
            <a:ahLst/>
            <a:cxnLst/>
            <a:rect l="l" t="t" r="r" b="b"/>
            <a:pathLst>
              <a:path w="4838041" h="5063738">
                <a:moveTo>
                  <a:pt x="2306172" y="0"/>
                </a:moveTo>
                <a:cubicBezTo>
                  <a:pt x="3704485" y="0"/>
                  <a:pt x="4838041" y="1133556"/>
                  <a:pt x="4838041" y="2531869"/>
                </a:cubicBezTo>
                <a:cubicBezTo>
                  <a:pt x="4838041" y="3930182"/>
                  <a:pt x="3704485" y="5063738"/>
                  <a:pt x="2306172" y="5063738"/>
                </a:cubicBezTo>
                <a:cubicBezTo>
                  <a:pt x="1344832" y="5063738"/>
                  <a:pt x="508631" y="4527956"/>
                  <a:pt x="79886" y="3738709"/>
                </a:cubicBezTo>
                <a:lnTo>
                  <a:pt x="0" y="3572876"/>
                </a:lnTo>
                <a:lnTo>
                  <a:pt x="0" y="1490863"/>
                </a:lnTo>
                <a:lnTo>
                  <a:pt x="79886" y="1325030"/>
                </a:lnTo>
                <a:cubicBezTo>
                  <a:pt x="508631" y="535783"/>
                  <a:pt x="1344832" y="0"/>
                  <a:pt x="2306172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69722C-24C5-C3EB-85D4-3C87D4209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0574" y="2421682"/>
            <a:ext cx="4977578" cy="3639289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Upload the images in the resolution required, i.e. if you want to use an image as 32x32 px icon, no need to upload the image in a higher resolution.</a:t>
            </a:r>
          </a:p>
          <a:p>
            <a:r>
              <a:rPr lang="en-US" sz="1800">
                <a:solidFill>
                  <a:schemeClr val="tx2"/>
                </a:solidFill>
              </a:rPr>
              <a:t>Use SVGs as much as possible.</a:t>
            </a:r>
          </a:p>
          <a:p>
            <a:r>
              <a:rPr lang="en-US" sz="1800">
                <a:solidFill>
                  <a:schemeClr val="tx2"/>
                </a:solidFill>
              </a:rPr>
              <a:t>Only upload media files that are used in the application screens, in other words, clean your media list of any unused objects.</a:t>
            </a:r>
          </a:p>
          <a:p>
            <a:pPr marL="0" indent="0">
              <a:buNone/>
            </a:pPr>
            <a:endParaRPr lang="en-US" sz="1800">
              <a:solidFill>
                <a:schemeClr val="tx2"/>
              </a:solidFill>
            </a:endParaRPr>
          </a:p>
        </p:txBody>
      </p:sp>
      <p:sp>
        <p:nvSpPr>
          <p:cNvPr id="6" name="L-Shape 7">
            <a:extLst>
              <a:ext uri="{FF2B5EF4-FFF2-40B4-BE49-F238E27FC236}">
                <a16:creationId xmlns:a16="http://schemas.microsoft.com/office/drawing/2014/main" id="{591182E9-CDB4-1133-9F94-1111EB9AC40E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8629F193-A366-AC7B-974F-49EA432CF0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9953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D456087-4DA2-B966-D91D-C482BB621B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700">
                <a:solidFill>
                  <a:srgbClr val="FFFFFF"/>
                </a:solidFill>
              </a:rPr>
              <a:t>Other considerations</a:t>
            </a:r>
          </a:p>
        </p:txBody>
      </p:sp>
      <p:sp>
        <p:nvSpPr>
          <p:cNvPr id="15" name="Arc 14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ADA42-6CCF-AC7E-8A7C-C7C1D72FAC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r>
              <a:rPr lang="en-US" dirty="0"/>
              <a:t>Number of Data connections </a:t>
            </a:r>
            <a:r>
              <a:rPr lang="en-US" dirty="0">
                <a:sym typeface="Wingdings" pitchFamily="2" charset="2"/>
              </a:rPr>
              <a:t> Use only what your app needs !</a:t>
            </a:r>
            <a:endParaRPr lang="en-US" dirty="0"/>
          </a:p>
          <a:p>
            <a:r>
              <a:rPr lang="en-US" dirty="0"/>
              <a:t>Use parallel processing </a:t>
            </a:r>
            <a:r>
              <a:rPr lang="en-US" dirty="0">
                <a:sym typeface="Wingdings" pitchFamily="2" charset="2"/>
              </a:rPr>
              <a:t> Concurrent</a:t>
            </a:r>
          </a:p>
          <a:p>
            <a:r>
              <a:rPr lang="en-US" dirty="0">
                <a:sym typeface="Wingdings" pitchFamily="2" charset="2"/>
              </a:rPr>
              <a:t>Use delegation whenever possible.</a:t>
            </a:r>
          </a:p>
          <a:p>
            <a:r>
              <a:rPr lang="en-US" dirty="0">
                <a:sym typeface="Wingdings" pitchFamily="2" charset="2"/>
              </a:rPr>
              <a:t>Cache data which you will need to reuse</a:t>
            </a:r>
          </a:p>
          <a:p>
            <a:r>
              <a:rPr lang="en-US" dirty="0">
                <a:sym typeface="Wingdings" pitchFamily="2" charset="2"/>
              </a:rPr>
              <a:t>Reduce the overall processing load in the </a:t>
            </a:r>
            <a:r>
              <a:rPr lang="en-US" dirty="0" err="1">
                <a:sym typeface="Wingdings" pitchFamily="2" charset="2"/>
              </a:rPr>
              <a:t>App.On</a:t>
            </a:r>
            <a:r>
              <a:rPr lang="en-US" dirty="0">
                <a:sym typeface="Wingdings" pitchFamily="2" charset="2"/>
              </a:rPr>
              <a:t> Start</a:t>
            </a:r>
          </a:p>
          <a:p>
            <a:r>
              <a:rPr lang="en-US" dirty="0">
                <a:sym typeface="Wingdings" pitchFamily="2" charset="2"/>
              </a:rPr>
              <a:t>Delayed Loading  For large applications</a:t>
            </a:r>
          </a:p>
          <a:p>
            <a:r>
              <a:rPr lang="en-US" dirty="0">
                <a:sym typeface="Wingdings" pitchFamily="2" charset="2"/>
              </a:rPr>
              <a:t>Avoid duplicating similar </a:t>
            </a:r>
            <a:r>
              <a:rPr lang="en-US">
                <a:sym typeface="Wingdings" pitchFamily="2" charset="2"/>
              </a:rPr>
              <a:t>formulas for </a:t>
            </a:r>
            <a:r>
              <a:rPr lang="en-US" dirty="0">
                <a:sym typeface="Wingdings" pitchFamily="2" charset="2"/>
              </a:rPr>
              <a:t>different controls.</a:t>
            </a:r>
          </a:p>
          <a:p>
            <a:endParaRPr lang="en-US" dirty="0">
              <a:sym typeface="Wingdings" pitchFamily="2" charset="2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L-Shape 7">
            <a:extLst>
              <a:ext uri="{FF2B5EF4-FFF2-40B4-BE49-F238E27FC236}">
                <a16:creationId xmlns:a16="http://schemas.microsoft.com/office/drawing/2014/main" id="{E8760329-04F8-D6FC-A25E-4B55664A9BF5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5302BC30-CC2C-FA0E-4DD0-1B9C1E597E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886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>
            <a:extLst>
              <a:ext uri="{FF2B5EF4-FFF2-40B4-BE49-F238E27FC236}">
                <a16:creationId xmlns:a16="http://schemas.microsoft.com/office/drawing/2014/main" id="{32013237-09DF-129A-B6DD-FE0C3BB21B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6106" r="9798" b="1"/>
          <a:stretch/>
        </p:blipFill>
        <p:spPr>
          <a:xfrm>
            <a:off x="2405279" y="357558"/>
            <a:ext cx="7381441" cy="61428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6A998DE-A3B8-7DE2-8A20-89E70751B75B}"/>
              </a:ext>
            </a:extLst>
          </p:cNvPr>
          <p:cNvSpPr txBox="1"/>
          <p:nvPr/>
        </p:nvSpPr>
        <p:spPr>
          <a:xfrm>
            <a:off x="683349" y="6219399"/>
            <a:ext cx="4619621" cy="63860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>
                <a:solidFill>
                  <a:srgbClr val="FFFFFF"/>
                </a:solidFill>
              </a:rPr>
              <a:t>Any Questions ?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2C4BBE-34A9-A02B-4880-1A7EC33DC555}"/>
              </a:ext>
            </a:extLst>
          </p:cNvPr>
          <p:cNvSpPr txBox="1"/>
          <p:nvPr/>
        </p:nvSpPr>
        <p:spPr>
          <a:xfrm>
            <a:off x="4572000" y="79261"/>
            <a:ext cx="2650435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GB" sz="3600" b="1" dirty="0">
                <a:solidFill>
                  <a:schemeClr val="tx1"/>
                </a:solidFill>
              </a:rPr>
              <a:t>Thank You !</a:t>
            </a:r>
          </a:p>
          <a:p>
            <a:pPr algn="ctr">
              <a:spcAft>
                <a:spcPts val="600"/>
              </a:spcAft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7591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fractal art, nature, art&#10;&#10;Description automatically generated">
            <a:extLst>
              <a:ext uri="{FF2B5EF4-FFF2-40B4-BE49-F238E27FC236}">
                <a16:creationId xmlns:a16="http://schemas.microsoft.com/office/drawing/2014/main" id="{3D1E1115-3810-5B28-0964-667702D3BE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39" r="5841" b="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0BCA54-4B9D-54AE-CDBC-612AFCCE3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161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EE01CB-909B-24D5-1BA1-39C00A19E2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31610" y="2434201"/>
            <a:ext cx="4657341" cy="3742762"/>
          </a:xfrm>
        </p:spPr>
        <p:txBody>
          <a:bodyPr>
            <a:normAutofit/>
          </a:bodyPr>
          <a:lstStyle/>
          <a:p>
            <a:r>
              <a:rPr lang="en-US" dirty="0"/>
              <a:t>How did we end up here ?</a:t>
            </a:r>
          </a:p>
          <a:p>
            <a:r>
              <a:rPr lang="en-US" dirty="0"/>
              <a:t>What impacts our Power Apps Solutions.</a:t>
            </a:r>
          </a:p>
          <a:p>
            <a:r>
              <a:rPr lang="en-US" dirty="0"/>
              <a:t>Recommendations</a:t>
            </a:r>
          </a:p>
          <a:p>
            <a:r>
              <a:rPr lang="en-US" dirty="0"/>
              <a:t>Other Considerations</a:t>
            </a:r>
          </a:p>
          <a:p>
            <a:r>
              <a:rPr lang="en-US" dirty="0" err="1"/>
              <a:t>QnA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639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917AFA-5C1C-132F-7544-1E3025684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792" y="1161288"/>
            <a:ext cx="3602736" cy="4526280"/>
          </a:xfrm>
        </p:spPr>
        <p:txBody>
          <a:bodyPr>
            <a:normAutofit/>
          </a:bodyPr>
          <a:lstStyle/>
          <a:p>
            <a:r>
              <a:rPr lang="en-US" sz="4000" dirty="0"/>
              <a:t>The Problem 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C7A96B85-11F0-DE8E-6507-45CA77F4052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303520" y="676656"/>
          <a:ext cx="6364224" cy="55138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Picture 3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78DEC639-C6D1-1805-523E-C6DBF938AE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942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holding a computer&#10;&#10;Description automatically generated with low confidence">
            <a:extLst>
              <a:ext uri="{FF2B5EF4-FFF2-40B4-BE49-F238E27FC236}">
                <a16:creationId xmlns:a16="http://schemas.microsoft.com/office/drawing/2014/main" id="{63DBFAEA-6D39-F873-ACE9-E4E11ED312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50000"/>
          </a:blip>
          <a:srcRect r="444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8362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3CF4D-B421-64DC-74B6-888CC8173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 dirty="0"/>
              <a:t>1. Do more with less 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8EF7A-6A0E-44F4-8AF7-AF698D730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en-US" sz="1700" dirty="0"/>
              <a:t>Microsoft encourages the “Do more with less” approach.</a:t>
            </a:r>
          </a:p>
          <a:p>
            <a:r>
              <a:rPr lang="en-US" sz="1700" dirty="0"/>
              <a:t>This approach helps building amazing solutions in no time</a:t>
            </a:r>
          </a:p>
          <a:p>
            <a:r>
              <a:rPr lang="en-US" sz="1700" dirty="0"/>
              <a:t>The downside of such approach are:</a:t>
            </a:r>
          </a:p>
          <a:p>
            <a:pPr lvl="1"/>
            <a:r>
              <a:rPr lang="en-US" sz="1700" dirty="0"/>
              <a:t>Lack of planning</a:t>
            </a:r>
          </a:p>
          <a:p>
            <a:pPr lvl="1"/>
            <a:r>
              <a:rPr lang="en-US" sz="1700" dirty="0"/>
              <a:t>Poor data architecture</a:t>
            </a:r>
          </a:p>
          <a:p>
            <a:pPr lvl="1"/>
            <a:r>
              <a:rPr lang="en-US" sz="1700" dirty="0"/>
              <a:t>End up re-structuring data sources frequently to adapt to the continuous requirements changes.</a:t>
            </a:r>
          </a:p>
        </p:txBody>
      </p:sp>
      <p:pic>
        <p:nvPicPr>
          <p:cNvPr id="5" name="Picture 4" descr="Exclamation mark on a yellow background">
            <a:extLst>
              <a:ext uri="{FF2B5EF4-FFF2-40B4-BE49-F238E27FC236}">
                <a16:creationId xmlns:a16="http://schemas.microsoft.com/office/drawing/2014/main" id="{6DA5438C-3A4E-2864-5763-C46FC8B2E8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45" r="5928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L-Shape 7">
            <a:extLst>
              <a:ext uri="{FF2B5EF4-FFF2-40B4-BE49-F238E27FC236}">
                <a16:creationId xmlns:a16="http://schemas.microsoft.com/office/drawing/2014/main" id="{E805FBF7-940A-7B7E-DB88-C0BAAD5E64A0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8C3FF23F-71F1-7F14-DDDE-A3AC43AA8C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7709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uilding Custom Applications Using Rapid Application Development (RAD) | by  Maruti Techlabs | Geek Culture | Medium">
            <a:extLst>
              <a:ext uri="{FF2B5EF4-FFF2-40B4-BE49-F238E27FC236}">
                <a16:creationId xmlns:a16="http://schemas.microsoft.com/office/drawing/2014/main" id="{BBE31643-D96E-409F-2049-BED5720A58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22918" y="643467"/>
            <a:ext cx="8346164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8851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72301-79FC-ADE9-1AAB-5FF92E66DB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>
            <a:normAutofit/>
          </a:bodyPr>
          <a:lstStyle/>
          <a:p>
            <a:r>
              <a:rPr lang="en-US" dirty="0"/>
              <a:t>2. Rapid development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29FC8-00F9-D09F-1204-34D0B930A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33297"/>
            <a:ext cx="4619621" cy="3843666"/>
          </a:xfrm>
        </p:spPr>
        <p:txBody>
          <a:bodyPr>
            <a:normAutofit/>
          </a:bodyPr>
          <a:lstStyle/>
          <a:p>
            <a:r>
              <a:rPr lang="en-US" sz="2000" dirty="0"/>
              <a:t>Solutions build time has been reduced drastically.</a:t>
            </a:r>
          </a:p>
          <a:p>
            <a:r>
              <a:rPr lang="en-US" sz="2000" dirty="0"/>
              <a:t>Organizations' expectations are quite high.</a:t>
            </a:r>
          </a:p>
          <a:p>
            <a:r>
              <a:rPr lang="en-US" sz="2000" dirty="0"/>
              <a:t>In many instances, build time and rapid releases are the priority instead of the quality of the solution.</a:t>
            </a:r>
          </a:p>
        </p:txBody>
      </p:sp>
      <p:pic>
        <p:nvPicPr>
          <p:cNvPr id="5" name="Picture 4" descr="Graph on document with pen">
            <a:extLst>
              <a:ext uri="{FF2B5EF4-FFF2-40B4-BE49-F238E27FC236}">
                <a16:creationId xmlns:a16="http://schemas.microsoft.com/office/drawing/2014/main" id="{B7F749F6-EFC1-B16A-873C-23931C73CE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2" r="14120" b="-1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sp>
        <p:nvSpPr>
          <p:cNvPr id="6" name="L-Shape 7">
            <a:extLst>
              <a:ext uri="{FF2B5EF4-FFF2-40B4-BE49-F238E27FC236}">
                <a16:creationId xmlns:a16="http://schemas.microsoft.com/office/drawing/2014/main" id="{205AFFC1-AC08-5012-55D2-06AB5E6E63BC}"/>
              </a:ext>
            </a:extLst>
          </p:cNvPr>
          <p:cNvSpPr/>
          <p:nvPr/>
        </p:nvSpPr>
        <p:spPr>
          <a:xfrm>
            <a:off x="248682" y="6066503"/>
            <a:ext cx="589935" cy="540774"/>
          </a:xfrm>
          <a:prstGeom prst="corner">
            <a:avLst>
              <a:gd name="adj1" fmla="val 33636"/>
              <a:gd name="adj2" fmla="val 35455"/>
            </a:avLst>
          </a:prstGeom>
          <a:solidFill>
            <a:srgbClr val="FE615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 descr="A picture containing graphics, screenshot, colorfulness, graphic design&#10;&#10;Description automatically generated">
            <a:extLst>
              <a:ext uri="{FF2B5EF4-FFF2-40B4-BE49-F238E27FC236}">
                <a16:creationId xmlns:a16="http://schemas.microsoft.com/office/drawing/2014/main" id="{C62078FD-2836-6B61-82BF-B370C196DC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2765" y="0"/>
            <a:ext cx="829235" cy="67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462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sa significa Power User - Wikibit">
            <a:extLst>
              <a:ext uri="{FF2B5EF4-FFF2-40B4-BE49-F238E27FC236}">
                <a16:creationId xmlns:a16="http://schemas.microsoft.com/office/drawing/2014/main" id="{4A9F7173-F14D-CF92-B8D8-4BEE808F61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2" r="1" b="17094"/>
          <a:stretch/>
        </p:blipFill>
        <p:spPr bwMode="auto"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72759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980</Words>
  <Application>Microsoft Macintosh PowerPoint</Application>
  <PresentationFormat>Widescreen</PresentationFormat>
  <Paragraphs>101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Muli Regular</vt:lpstr>
      <vt:lpstr>Oswald</vt:lpstr>
      <vt:lpstr>Office Theme</vt:lpstr>
      <vt:lpstr>PowerPoint Presentation</vt:lpstr>
      <vt:lpstr>Samir Daoudi – Power Platform Architect</vt:lpstr>
      <vt:lpstr>Agenda</vt:lpstr>
      <vt:lpstr>The Problem ?</vt:lpstr>
      <vt:lpstr>PowerPoint Presentation</vt:lpstr>
      <vt:lpstr>1. Do more with less !</vt:lpstr>
      <vt:lpstr>PowerPoint Presentation</vt:lpstr>
      <vt:lpstr>2. Rapid development</vt:lpstr>
      <vt:lpstr>PowerPoint Presentation</vt:lpstr>
      <vt:lpstr>3. Power Users and Power ‘builders’ </vt:lpstr>
      <vt:lpstr>PowerPoint Presentation</vt:lpstr>
      <vt:lpstr>4. ”Pseudo”- Agile environments</vt:lpstr>
      <vt:lpstr>PowerPoint Presentation</vt:lpstr>
      <vt:lpstr>5. Lack of governance and visibility</vt:lpstr>
      <vt:lpstr>What impacts our Power Apps Performances ?</vt:lpstr>
      <vt:lpstr>1. Choice of the right Data Source</vt:lpstr>
      <vt:lpstr>Number of Data calls (requests/responses) for  SharePoint, Excel Files, or SQL Azure</vt:lpstr>
      <vt:lpstr>Calls to On prem data sources</vt:lpstr>
      <vt:lpstr>Data Verse !</vt:lpstr>
      <vt:lpstr>2. Amount of data in memory</vt:lpstr>
      <vt:lpstr>What should be done !</vt:lpstr>
      <vt:lpstr>3. Cross-screens controls references</vt:lpstr>
      <vt:lpstr>Best practices</vt:lpstr>
      <vt:lpstr>4. Media Objects</vt:lpstr>
      <vt:lpstr>How to handle media objects ?</vt:lpstr>
      <vt:lpstr>Other considerations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Samir Daoudi</dc:creator>
  <cp:lastModifiedBy>Samir Daoudi</cp:lastModifiedBy>
  <cp:revision>3</cp:revision>
  <dcterms:created xsi:type="dcterms:W3CDTF">2023-06-14T17:12:22Z</dcterms:created>
  <dcterms:modified xsi:type="dcterms:W3CDTF">2023-06-15T08:56:42Z</dcterms:modified>
</cp:coreProperties>
</file>