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sldIdLst>
    <p:sldId id="256" r:id="rId2"/>
    <p:sldId id="271" r:id="rId3"/>
    <p:sldId id="261" r:id="rId4"/>
    <p:sldId id="257" r:id="rId5"/>
    <p:sldId id="258" r:id="rId6"/>
    <p:sldId id="259" r:id="rId7"/>
    <p:sldId id="262" r:id="rId8"/>
    <p:sldId id="267" r:id="rId9"/>
    <p:sldId id="268" r:id="rId10"/>
    <p:sldId id="260" r:id="rId11"/>
    <p:sldId id="269" r:id="rId12"/>
    <p:sldId id="272" r:id="rId13"/>
    <p:sldId id="270" r:id="rId14"/>
    <p:sldId id="273" r:id="rId15"/>
    <p:sldId id="274" r:id="rId16"/>
    <p:sldId id="275" r:id="rId17"/>
    <p:sldId id="276" r:id="rId18"/>
    <p:sldId id="277"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759"/>
  </p:normalViewPr>
  <p:slideViewPr>
    <p:cSldViewPr snapToGrid="0">
      <p:cViewPr varScale="1">
        <p:scale>
          <a:sx n="119" d="100"/>
          <a:sy n="119" d="100"/>
        </p:scale>
        <p:origin x="5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6489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206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36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3614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944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1783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6/29/23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75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6/29/23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7339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9458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6884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1445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72086252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earn.microsoft.com/en-us/microsoftteams/platform/toolkit/tools-prerequisites" TargetMode="External"/><Relationship Id="rId2" Type="http://schemas.openxmlformats.org/officeDocument/2006/relationships/hyperlink" Target="https://learn.microsoft.com/en-us/microsoftteams/platform/toolkit/teams-toolkit-fundamentals?pivots=visual-studio-code"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devblogs.microsoft.com/microsoft365dev/beginners-crash-course-to-build-apps-for-teams-using-teams-toolkit-for-visual-studio-cod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bit.ly/dynamic365-ugnov"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hyperlink" Target="https://www.daoudisamir.com/"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3.jpe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linkedin.com/in/samir-daoudi-92b19330/" TargetMode="External"/><Relationship Id="rId11" Type="http://schemas.openxmlformats.org/officeDocument/2006/relationships/image" Target="../media/image9.png"/><Relationship Id="rId5" Type="http://schemas.openxmlformats.org/officeDocument/2006/relationships/hyperlink" Target="https://twitter.com/daoudi_samir" TargetMode="Externa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statista.com/statistics/1033742/worldwide-microsoft-teams-daily-and-monthly-user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ext, clock, vector graphics&#10;&#10;Description automatically generated">
            <a:extLst>
              <a:ext uri="{FF2B5EF4-FFF2-40B4-BE49-F238E27FC236}">
                <a16:creationId xmlns:a16="http://schemas.microsoft.com/office/drawing/2014/main" id="{800EC1B1-0EDD-FE40-6F3E-63E543867603}"/>
              </a:ext>
            </a:extLst>
          </p:cNvPr>
          <p:cNvPicPr>
            <a:picLocks noChangeAspect="1"/>
          </p:cNvPicPr>
          <p:nvPr/>
        </p:nvPicPr>
        <p:blipFill rotWithShape="1">
          <a:blip r:embed="rId2"/>
          <a:srcRect l="10865"/>
          <a:stretch/>
        </p:blipFill>
        <p:spPr>
          <a:xfrm>
            <a:off x="5419264" y="3265080"/>
            <a:ext cx="6129269" cy="3592925"/>
          </a:xfrm>
          <a:prstGeom prst="rect">
            <a:avLst/>
          </a:prstGeom>
        </p:spPr>
      </p:pic>
      <p:pic>
        <p:nvPicPr>
          <p:cNvPr id="7" name="Picture 7" descr="A picture containing logo&#10;&#10;Description automatically generated">
            <a:extLst>
              <a:ext uri="{FF2B5EF4-FFF2-40B4-BE49-F238E27FC236}">
                <a16:creationId xmlns:a16="http://schemas.microsoft.com/office/drawing/2014/main" id="{CD0A28BA-CE1E-61B3-98DC-0BF53B3FDFB6}"/>
              </a:ext>
            </a:extLst>
          </p:cNvPr>
          <p:cNvPicPr>
            <a:picLocks noChangeAspect="1"/>
          </p:cNvPicPr>
          <p:nvPr/>
        </p:nvPicPr>
        <p:blipFill rotWithShape="1">
          <a:blip r:embed="rId3"/>
          <a:srcRect l="11253" r="1462"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31" name="Rectangle 30">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
            <a:extLst>
              <a:ext uri="{FF2B5EF4-FFF2-40B4-BE49-F238E27FC236}">
                <a16:creationId xmlns:a16="http://schemas.microsoft.com/office/drawing/2014/main" id="{25BA22CD-108C-62B9-8A5D-9D95B5881F7E}"/>
              </a:ext>
            </a:extLst>
          </p:cNvPr>
          <p:cNvSpPr txBox="1"/>
          <p:nvPr/>
        </p:nvSpPr>
        <p:spPr>
          <a:xfrm>
            <a:off x="1410730" y="4983892"/>
            <a:ext cx="326424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solidFill>
                  <a:srgbClr val="FFFFFF"/>
                </a:solidFill>
                <a:cs typeface="Calibri"/>
              </a:rPr>
              <a:t>Samir Daoudi</a:t>
            </a:r>
          </a:p>
          <a:p>
            <a:pPr algn="ctr"/>
            <a:r>
              <a:rPr lang="en-GB" sz="1600">
                <a:solidFill>
                  <a:srgbClr val="FFFFFF"/>
                </a:solidFill>
                <a:cs typeface="Calibri"/>
              </a:rPr>
              <a:t>02/11/2022</a:t>
            </a:r>
          </a:p>
        </p:txBody>
      </p:sp>
    </p:spTree>
    <p:extLst>
      <p:ext uri="{BB962C8B-B14F-4D97-AF65-F5344CB8AC3E}">
        <p14:creationId xmlns:p14="http://schemas.microsoft.com/office/powerpoint/2010/main" val="3766245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6F199-97F3-267D-626F-56E34A410F81}"/>
              </a:ext>
            </a:extLst>
          </p:cNvPr>
          <p:cNvSpPr>
            <a:spLocks noGrp="1"/>
          </p:cNvSpPr>
          <p:nvPr>
            <p:ph type="title"/>
          </p:nvPr>
        </p:nvSpPr>
        <p:spPr>
          <a:xfrm>
            <a:off x="481013" y="3752849"/>
            <a:ext cx="3290887" cy="2452687"/>
          </a:xfrm>
        </p:spPr>
        <p:txBody>
          <a:bodyPr anchor="ctr">
            <a:normAutofit/>
          </a:bodyPr>
          <a:lstStyle/>
          <a:p>
            <a:r>
              <a:rPr lang="en-US" sz="3600" dirty="0"/>
              <a:t>Build for Teams in Teams !</a:t>
            </a:r>
          </a:p>
        </p:txBody>
      </p:sp>
      <p:pic>
        <p:nvPicPr>
          <p:cNvPr id="5" name="Picture 5" descr="Diagram&#10;&#10;Description automatically generated">
            <a:extLst>
              <a:ext uri="{FF2B5EF4-FFF2-40B4-BE49-F238E27FC236}">
                <a16:creationId xmlns:a16="http://schemas.microsoft.com/office/drawing/2014/main" id="{425D92B4-369E-58D9-3EFE-E8CADC823913}"/>
              </a:ext>
            </a:extLst>
          </p:cNvPr>
          <p:cNvPicPr>
            <a:picLocks noChangeAspect="1"/>
          </p:cNvPicPr>
          <p:nvPr/>
        </p:nvPicPr>
        <p:blipFill rotWithShape="1">
          <a:blip r:embed="rId2"/>
          <a:srcRect t="7260" b="2277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9B7C988-790E-7956-2816-A2EC7882BC8C}"/>
              </a:ext>
            </a:extLst>
          </p:cNvPr>
          <p:cNvSpPr>
            <a:spLocks noGrp="1"/>
          </p:cNvSpPr>
          <p:nvPr>
            <p:ph idx="1"/>
          </p:nvPr>
        </p:nvSpPr>
        <p:spPr>
          <a:xfrm>
            <a:off x="4223982" y="3752850"/>
            <a:ext cx="7485413" cy="2452687"/>
          </a:xfrm>
        </p:spPr>
        <p:txBody>
          <a:bodyPr vert="horz" lIns="91440" tIns="45720" rIns="91440" bIns="45720" rtlCol="0" anchor="ctr">
            <a:normAutofit/>
          </a:bodyPr>
          <a:lstStyle/>
          <a:p>
            <a:r>
              <a:rPr lang="en-GB" sz="1800" dirty="0"/>
              <a:t>Using PowerApps App for Teams, you can start creating your Application right from Teams.</a:t>
            </a:r>
            <a:endParaRPr lang="en-GB" sz="1800" dirty="0">
              <a:cs typeface="Calibri"/>
            </a:endParaRPr>
          </a:p>
          <a:p>
            <a:r>
              <a:rPr lang="en-GB" sz="1800" dirty="0"/>
              <a:t>This is an ideal scenario if you want to build a new business solution and you know that “most” of the users will access it via Teams</a:t>
            </a:r>
            <a:endParaRPr lang="en-GB" sz="1800" dirty="0">
              <a:cs typeface="Calibri"/>
            </a:endParaRPr>
          </a:p>
          <a:p>
            <a:r>
              <a:rPr lang="en-GB" sz="1800" dirty="0"/>
              <a:t>It involves using PowerApps for Teams and has some particularities</a:t>
            </a:r>
            <a:endParaRPr lang="en-GB" sz="1800" dirty="0">
              <a:cs typeface="Calibri"/>
            </a:endParaRPr>
          </a:p>
        </p:txBody>
      </p:sp>
    </p:spTree>
    <p:extLst>
      <p:ext uri="{BB962C8B-B14F-4D97-AF65-F5344CB8AC3E}">
        <p14:creationId xmlns:p14="http://schemas.microsoft.com/office/powerpoint/2010/main" val="1427877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9B02E-6906-CBDF-5579-52E3582ABB5E}"/>
              </a:ext>
            </a:extLst>
          </p:cNvPr>
          <p:cNvSpPr>
            <a:spLocks noGrp="1"/>
          </p:cNvSpPr>
          <p:nvPr>
            <p:ph type="title"/>
          </p:nvPr>
        </p:nvSpPr>
        <p:spPr>
          <a:xfrm>
            <a:off x="572493" y="238539"/>
            <a:ext cx="11018520" cy="1434415"/>
          </a:xfrm>
        </p:spPr>
        <p:txBody>
          <a:bodyPr anchor="b">
            <a:normAutofit/>
          </a:bodyPr>
          <a:lstStyle/>
          <a:p>
            <a:r>
              <a:rPr lang="fr-FR" sz="5400"/>
              <a:t>Option 2 – Pros </a:t>
            </a:r>
            <a:endParaRPr lang="en-US" sz="5400"/>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C85A726-8C22-1320-00EC-33CEC1E85C02}"/>
              </a:ext>
            </a:extLst>
          </p:cNvPr>
          <p:cNvPicPr>
            <a:picLocks noChangeAspect="1"/>
          </p:cNvPicPr>
          <p:nvPr/>
        </p:nvPicPr>
        <p:blipFill rotWithShape="1">
          <a:blip r:embed="rId2"/>
          <a:srcRect r="3792" b="-3"/>
          <a:stretch/>
        </p:blipFill>
        <p:spPr>
          <a:xfrm>
            <a:off x="7675658" y="2093976"/>
            <a:ext cx="3941064" cy="4096512"/>
          </a:xfrm>
          <a:prstGeom prst="rect">
            <a:avLst/>
          </a:prstGeom>
        </p:spPr>
      </p:pic>
      <p:sp>
        <p:nvSpPr>
          <p:cNvPr id="8" name="Content Placeholder 2">
            <a:extLst>
              <a:ext uri="{FF2B5EF4-FFF2-40B4-BE49-F238E27FC236}">
                <a16:creationId xmlns:a16="http://schemas.microsoft.com/office/drawing/2014/main" id="{29888E4A-D2C8-ED49-6A8C-03703809B5EF}"/>
              </a:ext>
            </a:extLst>
          </p:cNvPr>
          <p:cNvSpPr>
            <a:spLocks noGrp="1"/>
          </p:cNvSpPr>
          <p:nvPr>
            <p:ph idx="1"/>
          </p:nvPr>
        </p:nvSpPr>
        <p:spPr>
          <a:xfrm>
            <a:off x="838200" y="1825625"/>
            <a:ext cx="6355492" cy="4361635"/>
          </a:xfrm>
        </p:spPr>
        <p:txBody>
          <a:bodyPr vert="horz" lIns="91440" tIns="45720" rIns="91440" bIns="45720" rtlCol="0" anchor="t">
            <a:normAutofit/>
          </a:bodyPr>
          <a:lstStyle/>
          <a:p>
            <a:pPr marL="0" indent="0">
              <a:buNone/>
            </a:pPr>
            <a:r>
              <a:rPr lang="en-GB" sz="2200" dirty="0"/>
              <a:t>This option is quite simple and has some great advantages such as:</a:t>
            </a:r>
            <a:endParaRPr lang="en-GB" sz="2200" dirty="0">
              <a:cs typeface="Calibri"/>
            </a:endParaRPr>
          </a:p>
          <a:p>
            <a:r>
              <a:rPr lang="en-GB" sz="2200" dirty="0"/>
              <a:t>Ease to use, build, test and publish</a:t>
            </a:r>
            <a:endParaRPr lang="en-GB" sz="2200" dirty="0">
              <a:cs typeface="Calibri"/>
            </a:endParaRPr>
          </a:p>
          <a:p>
            <a:r>
              <a:rPr lang="en-GB" sz="2200" dirty="0"/>
              <a:t>The publishing process is very simple and requires less fiddling compared to the previous approach.</a:t>
            </a:r>
            <a:endParaRPr lang="en-GB" sz="2200" dirty="0">
              <a:cs typeface="Calibri"/>
            </a:endParaRPr>
          </a:p>
          <a:p>
            <a:r>
              <a:rPr lang="en-GB" sz="2200" dirty="0"/>
              <a:t>It is native to Teams, so the application UI / UX are very close to Teams’ Branding.</a:t>
            </a:r>
            <a:endParaRPr lang="en-GB" sz="2200" dirty="0">
              <a:cs typeface="Calibri"/>
            </a:endParaRPr>
          </a:p>
          <a:p>
            <a:r>
              <a:rPr lang="en-GB" sz="2200" dirty="0"/>
              <a:t>When building business applications for Teams using the current Teams layout, your users will require very limited or no training.</a:t>
            </a:r>
            <a:endParaRPr lang="en-GB" sz="2200" dirty="0">
              <a:cs typeface="Calibri"/>
            </a:endParaRPr>
          </a:p>
          <a:p>
            <a:pPr lvl="1"/>
            <a:endParaRPr lang="en-GB" sz="2200" dirty="0">
              <a:cs typeface="Calibri"/>
            </a:endParaRPr>
          </a:p>
        </p:txBody>
      </p:sp>
    </p:spTree>
    <p:extLst>
      <p:ext uri="{BB962C8B-B14F-4D97-AF65-F5344CB8AC3E}">
        <p14:creationId xmlns:p14="http://schemas.microsoft.com/office/powerpoint/2010/main" val="98276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9B02E-6906-CBDF-5579-52E3582ABB5E}"/>
              </a:ext>
            </a:extLst>
          </p:cNvPr>
          <p:cNvSpPr>
            <a:spLocks noGrp="1"/>
          </p:cNvSpPr>
          <p:nvPr>
            <p:ph type="title"/>
          </p:nvPr>
        </p:nvSpPr>
        <p:spPr>
          <a:xfrm>
            <a:off x="572493" y="238539"/>
            <a:ext cx="11018520" cy="1434415"/>
          </a:xfrm>
        </p:spPr>
        <p:txBody>
          <a:bodyPr anchor="b">
            <a:normAutofit/>
          </a:bodyPr>
          <a:lstStyle/>
          <a:p>
            <a:r>
              <a:rPr lang="fr-FR" sz="5400"/>
              <a:t>Option 2 – Cons</a:t>
            </a:r>
            <a:endParaRPr lang="en-US" sz="5400"/>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C85A726-8C22-1320-00EC-33CEC1E85C02}"/>
              </a:ext>
            </a:extLst>
          </p:cNvPr>
          <p:cNvPicPr>
            <a:picLocks noChangeAspect="1"/>
          </p:cNvPicPr>
          <p:nvPr/>
        </p:nvPicPr>
        <p:blipFill rotWithShape="1">
          <a:blip r:embed="rId2"/>
          <a:srcRect r="3792" b="-3"/>
          <a:stretch/>
        </p:blipFill>
        <p:spPr>
          <a:xfrm>
            <a:off x="7675658" y="2093976"/>
            <a:ext cx="3941064" cy="4096512"/>
          </a:xfrm>
          <a:prstGeom prst="rect">
            <a:avLst/>
          </a:prstGeom>
        </p:spPr>
      </p:pic>
      <p:sp>
        <p:nvSpPr>
          <p:cNvPr id="8" name="Content Placeholder 2">
            <a:extLst>
              <a:ext uri="{FF2B5EF4-FFF2-40B4-BE49-F238E27FC236}">
                <a16:creationId xmlns:a16="http://schemas.microsoft.com/office/drawing/2014/main" id="{29888E4A-D2C8-ED49-6A8C-03703809B5EF}"/>
              </a:ext>
            </a:extLst>
          </p:cNvPr>
          <p:cNvSpPr>
            <a:spLocks noGrp="1"/>
          </p:cNvSpPr>
          <p:nvPr>
            <p:ph idx="1"/>
          </p:nvPr>
        </p:nvSpPr>
        <p:spPr>
          <a:xfrm>
            <a:off x="838200" y="1825625"/>
            <a:ext cx="6355492" cy="4361635"/>
          </a:xfrm>
        </p:spPr>
        <p:txBody>
          <a:bodyPr vert="horz" lIns="91440" tIns="45720" rIns="91440" bIns="45720" rtlCol="0" anchor="t">
            <a:normAutofit/>
          </a:bodyPr>
          <a:lstStyle/>
          <a:p>
            <a:pPr marL="0" indent="0">
              <a:buNone/>
            </a:pPr>
            <a:r>
              <a:rPr lang="en-GB" sz="2200" dirty="0">
                <a:ea typeface="+mn-lt"/>
                <a:cs typeface="+mn-lt"/>
              </a:rPr>
              <a:t>While it is very easy to build, test and deploy, this option has couple of pitfalls:</a:t>
            </a:r>
            <a:endParaRPr lang="en-US" sz="2200" dirty="0">
              <a:cs typeface="Calibri"/>
            </a:endParaRPr>
          </a:p>
          <a:p>
            <a:pPr marL="514350">
              <a:buFont typeface="Arial"/>
            </a:pPr>
            <a:r>
              <a:rPr lang="en-GB" sz="2200" dirty="0">
                <a:ea typeface="+mn-lt"/>
                <a:cs typeface="+mn-lt"/>
              </a:rPr>
              <a:t>Limited to Data Verse only, which means Premium Licences are required for all your users.</a:t>
            </a:r>
          </a:p>
          <a:p>
            <a:pPr marL="514350">
              <a:buFont typeface="Arial"/>
            </a:pPr>
            <a:r>
              <a:rPr lang="en-GB" sz="2200" dirty="0">
                <a:ea typeface="+mn-lt"/>
                <a:cs typeface="+mn-lt"/>
              </a:rPr>
              <a:t>These applications can only be deployed to your Organisation Store at the moment.</a:t>
            </a:r>
          </a:p>
          <a:p>
            <a:pPr marL="514350">
              <a:buFont typeface="Arial"/>
            </a:pPr>
            <a:r>
              <a:rPr lang="en-GB" sz="2200" dirty="0">
                <a:ea typeface="+mn-lt"/>
                <a:cs typeface="+mn-lt"/>
              </a:rPr>
              <a:t>No Co Authoring available yet.</a:t>
            </a:r>
            <a:endParaRPr lang="en-GB" sz="2200" dirty="0">
              <a:cs typeface="Calibri"/>
            </a:endParaRPr>
          </a:p>
        </p:txBody>
      </p:sp>
    </p:spTree>
    <p:extLst>
      <p:ext uri="{BB962C8B-B14F-4D97-AF65-F5344CB8AC3E}">
        <p14:creationId xmlns:p14="http://schemas.microsoft.com/office/powerpoint/2010/main" val="376426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5426-FA6F-81CF-6BD8-F34C92D5D36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Demo Time !</a:t>
            </a:r>
          </a:p>
        </p:txBody>
      </p:sp>
      <p:sp>
        <p:nvSpPr>
          <p:cNvPr id="24" name="Freeform: Shape 2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FA865DDD-7C18-8F18-5EEB-F9B8E4867AD6}"/>
              </a:ext>
            </a:extLst>
          </p:cNvPr>
          <p:cNvPicPr>
            <a:picLocks noChangeAspect="1"/>
          </p:cNvPicPr>
          <p:nvPr/>
        </p:nvPicPr>
        <p:blipFill rotWithShape="1">
          <a:blip r:embed="rId2"/>
          <a:srcRect l="14500" r="1708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251068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26F199-97F3-267D-626F-56E34A410F81}"/>
              </a:ext>
            </a:extLst>
          </p:cNvPr>
          <p:cNvSpPr>
            <a:spLocks noGrp="1"/>
          </p:cNvSpPr>
          <p:nvPr>
            <p:ph type="title"/>
          </p:nvPr>
        </p:nvSpPr>
        <p:spPr>
          <a:xfrm>
            <a:off x="517889" y="4883544"/>
            <a:ext cx="3876086" cy="1556907"/>
          </a:xfrm>
        </p:spPr>
        <p:txBody>
          <a:bodyPr anchor="ctr">
            <a:normAutofit/>
          </a:bodyPr>
          <a:lstStyle/>
          <a:p>
            <a:r>
              <a:rPr lang="en-US" sz="3200" dirty="0"/>
              <a:t>Custom Teams applications with VS Code.</a:t>
            </a:r>
            <a:endParaRPr lang="en-US" dirty="0"/>
          </a:p>
        </p:txBody>
      </p:sp>
      <p:sp>
        <p:nvSpPr>
          <p:cNvPr id="13"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Diagram&#10;&#10;Description automatically generated">
            <a:extLst>
              <a:ext uri="{FF2B5EF4-FFF2-40B4-BE49-F238E27FC236}">
                <a16:creationId xmlns:a16="http://schemas.microsoft.com/office/drawing/2014/main" id="{38B2CAD3-4320-C301-3F93-F351A39DD32C}"/>
              </a:ext>
            </a:extLst>
          </p:cNvPr>
          <p:cNvPicPr>
            <a:picLocks noChangeAspect="1"/>
          </p:cNvPicPr>
          <p:nvPr/>
        </p:nvPicPr>
        <p:blipFill rotWithShape="1">
          <a:blip r:embed="rId2"/>
          <a:srcRect b="12232"/>
          <a:stretch/>
        </p:blipFill>
        <p:spPr>
          <a:xfrm>
            <a:off x="959205" y="364142"/>
            <a:ext cx="10369645" cy="3867993"/>
          </a:xfrm>
          <a:prstGeom prst="rect">
            <a:avLst/>
          </a:prstGeom>
        </p:spPr>
      </p:pic>
      <p:sp>
        <p:nvSpPr>
          <p:cNvPr id="17"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B7C988-790E-7956-2816-A2EC7882BC8C}"/>
              </a:ext>
            </a:extLst>
          </p:cNvPr>
          <p:cNvSpPr>
            <a:spLocks noGrp="1"/>
          </p:cNvSpPr>
          <p:nvPr>
            <p:ph idx="1"/>
          </p:nvPr>
        </p:nvSpPr>
        <p:spPr>
          <a:xfrm>
            <a:off x="5162719" y="4883544"/>
            <a:ext cx="6586915" cy="1556907"/>
          </a:xfrm>
        </p:spPr>
        <p:txBody>
          <a:bodyPr vert="horz" lIns="91440" tIns="45720" rIns="91440" bIns="45720" rtlCol="0" anchor="ctr">
            <a:normAutofit/>
          </a:bodyPr>
          <a:lstStyle/>
          <a:p>
            <a:r>
              <a:rPr lang="en-GB" sz="1700" dirty="0"/>
              <a:t>If neither option 1 or 2 are suitable to you, and you have complex requirements or you just want to build Teams applications in order to publish to the Microsoft Store or Monetize, you are left with only one option !</a:t>
            </a:r>
            <a:br>
              <a:rPr lang="en-GB" sz="1700" dirty="0">
                <a:cs typeface="Calibri"/>
              </a:rPr>
            </a:br>
            <a:r>
              <a:rPr lang="en-GB" sz="1700" dirty="0">
                <a:cs typeface="Calibri"/>
              </a:rPr>
              <a:t>Build you custom application with Visual Studio (Or VS Code).</a:t>
            </a:r>
          </a:p>
        </p:txBody>
      </p:sp>
    </p:spTree>
    <p:extLst>
      <p:ext uri="{BB962C8B-B14F-4D97-AF65-F5344CB8AC3E}">
        <p14:creationId xmlns:p14="http://schemas.microsoft.com/office/powerpoint/2010/main" val="724974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9B02E-6906-CBDF-5579-52E3582ABB5E}"/>
              </a:ext>
            </a:extLst>
          </p:cNvPr>
          <p:cNvSpPr>
            <a:spLocks noGrp="1"/>
          </p:cNvSpPr>
          <p:nvPr>
            <p:ph type="title"/>
          </p:nvPr>
        </p:nvSpPr>
        <p:spPr>
          <a:xfrm>
            <a:off x="572493" y="238539"/>
            <a:ext cx="11018520" cy="1434415"/>
          </a:xfrm>
        </p:spPr>
        <p:txBody>
          <a:bodyPr anchor="b">
            <a:normAutofit/>
          </a:bodyPr>
          <a:lstStyle/>
          <a:p>
            <a:r>
              <a:rPr lang="fr-FR" sz="5400"/>
              <a:t>Option 3 – Pros</a:t>
            </a:r>
            <a:endParaRPr lang="en-US" sz="5400">
              <a:cs typeface="Calibri Light" panose="020F0302020204030204"/>
            </a:endParaRP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C85A726-8C22-1320-00EC-33CEC1E85C02}"/>
              </a:ext>
            </a:extLst>
          </p:cNvPr>
          <p:cNvPicPr>
            <a:picLocks noChangeAspect="1"/>
          </p:cNvPicPr>
          <p:nvPr/>
        </p:nvPicPr>
        <p:blipFill rotWithShape="1">
          <a:blip r:embed="rId2"/>
          <a:srcRect r="3792" b="-3"/>
          <a:stretch/>
        </p:blipFill>
        <p:spPr>
          <a:xfrm>
            <a:off x="7675658" y="2093976"/>
            <a:ext cx="3941064" cy="4096512"/>
          </a:xfrm>
          <a:prstGeom prst="rect">
            <a:avLst/>
          </a:prstGeom>
        </p:spPr>
      </p:pic>
      <p:sp>
        <p:nvSpPr>
          <p:cNvPr id="8" name="Content Placeholder 2">
            <a:extLst>
              <a:ext uri="{FF2B5EF4-FFF2-40B4-BE49-F238E27FC236}">
                <a16:creationId xmlns:a16="http://schemas.microsoft.com/office/drawing/2014/main" id="{29888E4A-D2C8-ED49-6A8C-03703809B5EF}"/>
              </a:ext>
            </a:extLst>
          </p:cNvPr>
          <p:cNvSpPr>
            <a:spLocks noGrp="1"/>
          </p:cNvSpPr>
          <p:nvPr>
            <p:ph idx="1"/>
          </p:nvPr>
        </p:nvSpPr>
        <p:spPr>
          <a:xfrm>
            <a:off x="838200" y="1825625"/>
            <a:ext cx="6355492" cy="4361635"/>
          </a:xfrm>
        </p:spPr>
        <p:txBody>
          <a:bodyPr vert="horz" lIns="91440" tIns="45720" rIns="91440" bIns="45720" rtlCol="0" anchor="t">
            <a:normAutofit/>
          </a:bodyPr>
          <a:lstStyle/>
          <a:p>
            <a:pPr marL="0" indent="0">
              <a:buNone/>
            </a:pPr>
            <a:r>
              <a:rPr lang="en-GB" sz="2200" dirty="0"/>
              <a:t>This last option is meant to be used by pro developers with </a:t>
            </a:r>
            <a:r>
              <a:rPr lang="en-GB" sz="2200" dirty="0" err="1"/>
              <a:t>Node.Js</a:t>
            </a:r>
            <a:r>
              <a:rPr lang="en-GB" sz="2200" dirty="0"/>
              <a:t> or C#.</a:t>
            </a:r>
          </a:p>
          <a:p>
            <a:pPr marL="342900" indent="-342900"/>
            <a:r>
              <a:rPr lang="en-GB" sz="2200" dirty="0">
                <a:cs typeface="Calibri"/>
              </a:rPr>
              <a:t>One of the main pros of this approach is that there no limits to the services you can use to build your applications. You can combine M365 and Azure Services, in addition to third parties services.</a:t>
            </a:r>
          </a:p>
          <a:p>
            <a:pPr marL="342900" indent="-342900"/>
            <a:r>
              <a:rPr lang="en-GB" sz="2200" dirty="0">
                <a:cs typeface="Calibri"/>
              </a:rPr>
              <a:t>It also allows you to package the Teams Custom Application and distribute them or monetize the at a larger scale (Teams Store).</a:t>
            </a:r>
          </a:p>
          <a:p>
            <a:pPr marL="0" indent="0">
              <a:buNone/>
            </a:pPr>
            <a:endParaRPr lang="en-GB" sz="2200" dirty="0">
              <a:cs typeface="Calibri"/>
            </a:endParaRPr>
          </a:p>
        </p:txBody>
      </p:sp>
    </p:spTree>
    <p:extLst>
      <p:ext uri="{BB962C8B-B14F-4D97-AF65-F5344CB8AC3E}">
        <p14:creationId xmlns:p14="http://schemas.microsoft.com/office/powerpoint/2010/main" val="207121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9B02E-6906-CBDF-5579-52E3582ABB5E}"/>
              </a:ext>
            </a:extLst>
          </p:cNvPr>
          <p:cNvSpPr>
            <a:spLocks noGrp="1"/>
          </p:cNvSpPr>
          <p:nvPr>
            <p:ph type="title"/>
          </p:nvPr>
        </p:nvSpPr>
        <p:spPr>
          <a:xfrm>
            <a:off x="572493" y="238539"/>
            <a:ext cx="11018520" cy="1434415"/>
          </a:xfrm>
        </p:spPr>
        <p:txBody>
          <a:bodyPr anchor="b">
            <a:normAutofit/>
          </a:bodyPr>
          <a:lstStyle/>
          <a:p>
            <a:r>
              <a:rPr lang="fr-FR" sz="5400"/>
              <a:t>Option 3 – Cons</a:t>
            </a:r>
            <a:endParaRPr lang="en-US" sz="5400">
              <a:cs typeface="Calibri Light" panose="020F0302020204030204"/>
            </a:endParaRPr>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C85A726-8C22-1320-00EC-33CEC1E85C02}"/>
              </a:ext>
            </a:extLst>
          </p:cNvPr>
          <p:cNvPicPr>
            <a:picLocks noChangeAspect="1"/>
          </p:cNvPicPr>
          <p:nvPr/>
        </p:nvPicPr>
        <p:blipFill rotWithShape="1">
          <a:blip r:embed="rId2"/>
          <a:srcRect r="3792" b="-3"/>
          <a:stretch/>
        </p:blipFill>
        <p:spPr>
          <a:xfrm>
            <a:off x="7675658" y="2093976"/>
            <a:ext cx="3941064" cy="4096512"/>
          </a:xfrm>
          <a:prstGeom prst="rect">
            <a:avLst/>
          </a:prstGeom>
        </p:spPr>
      </p:pic>
      <p:sp>
        <p:nvSpPr>
          <p:cNvPr id="8" name="Content Placeholder 2">
            <a:extLst>
              <a:ext uri="{FF2B5EF4-FFF2-40B4-BE49-F238E27FC236}">
                <a16:creationId xmlns:a16="http://schemas.microsoft.com/office/drawing/2014/main" id="{29888E4A-D2C8-ED49-6A8C-03703809B5EF}"/>
              </a:ext>
            </a:extLst>
          </p:cNvPr>
          <p:cNvSpPr>
            <a:spLocks noGrp="1"/>
          </p:cNvSpPr>
          <p:nvPr>
            <p:ph idx="1"/>
          </p:nvPr>
        </p:nvSpPr>
        <p:spPr>
          <a:xfrm>
            <a:off x="838200" y="1825625"/>
            <a:ext cx="6355492" cy="4361635"/>
          </a:xfrm>
        </p:spPr>
        <p:txBody>
          <a:bodyPr vert="horz" lIns="91440" tIns="45720" rIns="91440" bIns="45720" rtlCol="0" anchor="t">
            <a:normAutofit/>
          </a:bodyPr>
          <a:lstStyle/>
          <a:p>
            <a:pPr marL="0" indent="0">
              <a:buNone/>
            </a:pPr>
            <a:r>
              <a:rPr lang="en-GB" sz="2200" dirty="0"/>
              <a:t>Obviously, this approach is more complicate and required advanced knowledges.</a:t>
            </a:r>
            <a:endParaRPr lang="en-US" dirty="0"/>
          </a:p>
          <a:p>
            <a:pPr marL="0" indent="0">
              <a:buNone/>
            </a:pPr>
            <a:r>
              <a:rPr lang="en-GB" sz="2200" dirty="0">
                <a:cs typeface="Calibri"/>
              </a:rPr>
              <a:t>The build/test and publish time can be much longer.</a:t>
            </a:r>
          </a:p>
          <a:p>
            <a:pPr marL="0" indent="0">
              <a:buNone/>
            </a:pPr>
            <a:endParaRPr lang="en-GB" sz="2200" dirty="0">
              <a:cs typeface="Calibri"/>
            </a:endParaRPr>
          </a:p>
          <a:p>
            <a:pPr marL="0" indent="0">
              <a:buNone/>
            </a:pPr>
            <a:endParaRPr lang="en-GB" sz="2200" dirty="0">
              <a:cs typeface="Calibri"/>
            </a:endParaRPr>
          </a:p>
        </p:txBody>
      </p:sp>
    </p:spTree>
    <p:extLst>
      <p:ext uri="{BB962C8B-B14F-4D97-AF65-F5344CB8AC3E}">
        <p14:creationId xmlns:p14="http://schemas.microsoft.com/office/powerpoint/2010/main" val="328202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5426-FA6F-81CF-6BD8-F34C92D5D36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Additional resources</a:t>
            </a:r>
            <a:endParaRPr lang="en-US"/>
          </a:p>
        </p:txBody>
      </p:sp>
      <p:sp>
        <p:nvSpPr>
          <p:cNvPr id="24" name="Freeform: Shape 2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FA865DDD-7C18-8F18-5EEB-F9B8E4867AD6}"/>
              </a:ext>
            </a:extLst>
          </p:cNvPr>
          <p:cNvPicPr>
            <a:picLocks noChangeAspect="1"/>
          </p:cNvPicPr>
          <p:nvPr/>
        </p:nvPicPr>
        <p:blipFill rotWithShape="1">
          <a:blip r:embed="rId2"/>
          <a:srcRect l="14500" r="1708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0705516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58761E8-BAA8-897E-1548-4AF76262A7C0}"/>
              </a:ext>
            </a:extLst>
          </p:cNvPr>
          <p:cNvSpPr>
            <a:spLocks noGrp="1"/>
          </p:cNvSpPr>
          <p:nvPr>
            <p:ph type="title"/>
          </p:nvPr>
        </p:nvSpPr>
        <p:spPr>
          <a:xfrm>
            <a:off x="838200" y="365125"/>
            <a:ext cx="5393361" cy="1325563"/>
          </a:xfrm>
        </p:spPr>
        <p:txBody>
          <a:bodyPr>
            <a:normAutofit/>
          </a:bodyPr>
          <a:lstStyle/>
          <a:p>
            <a:r>
              <a:rPr lang="en-GB">
                <a:cs typeface="Calibri Light"/>
              </a:rPr>
              <a:t>Want to learn more ??</a:t>
            </a:r>
            <a:endParaRPr lang="en-GB"/>
          </a:p>
        </p:txBody>
      </p:sp>
      <p:sp>
        <p:nvSpPr>
          <p:cNvPr id="3" name="Content Placeholder 2">
            <a:extLst>
              <a:ext uri="{FF2B5EF4-FFF2-40B4-BE49-F238E27FC236}">
                <a16:creationId xmlns:a16="http://schemas.microsoft.com/office/drawing/2014/main" id="{B389DB74-06D3-3536-1859-44FB46CC98E3}"/>
              </a:ext>
            </a:extLst>
          </p:cNvPr>
          <p:cNvSpPr>
            <a:spLocks noGrp="1"/>
          </p:cNvSpPr>
          <p:nvPr>
            <p:ph idx="1"/>
          </p:nvPr>
        </p:nvSpPr>
        <p:spPr>
          <a:xfrm>
            <a:off x="838200" y="1825625"/>
            <a:ext cx="7491621" cy="4351338"/>
          </a:xfrm>
        </p:spPr>
        <p:txBody>
          <a:bodyPr vert="horz" lIns="91440" tIns="45720" rIns="91440" bIns="45720" rtlCol="0" anchor="t">
            <a:normAutofit/>
          </a:bodyPr>
          <a:lstStyle/>
          <a:p>
            <a:r>
              <a:rPr lang="en-GB" sz="1800" b="1"/>
              <a:t>Teams Toolkit Overview --&gt; </a:t>
            </a:r>
            <a:br>
              <a:rPr lang="en-GB" sz="1800" b="1">
                <a:ea typeface="+mn-lt"/>
                <a:cs typeface="+mn-lt"/>
              </a:rPr>
            </a:br>
            <a:r>
              <a:rPr lang="en-GB" sz="1800">
                <a:ea typeface="+mn-lt"/>
                <a:cs typeface="+mn-lt"/>
                <a:hlinkClick r:id="rId2"/>
              </a:rPr>
              <a:t>https://learn.microsoft.com/en-us/microsoftteams/platform/toolkit/teams-toolkit-fundamentals?pivots=visual-studio-code</a:t>
            </a:r>
            <a:endParaRPr lang="en-GB" sz="1800">
              <a:cs typeface="Calibri" panose="020F0502020204030204"/>
            </a:endParaRPr>
          </a:p>
          <a:p>
            <a:endParaRPr lang="en-GB" sz="1800">
              <a:ea typeface="+mn-lt"/>
              <a:cs typeface="+mn-lt"/>
            </a:endParaRPr>
          </a:p>
          <a:p>
            <a:r>
              <a:rPr lang="en-GB" sz="1800" b="1"/>
              <a:t>Prerequisites for creating your Teams app--&gt; </a:t>
            </a:r>
            <a:br>
              <a:rPr lang="en-GB" sz="1800" b="1"/>
            </a:br>
            <a:r>
              <a:rPr lang="en-GB" sz="1800" b="1"/>
              <a:t> </a:t>
            </a:r>
            <a:r>
              <a:rPr lang="en-GB" sz="1800">
                <a:hlinkClick r:id="rId3"/>
              </a:rPr>
              <a:t>https</a:t>
            </a:r>
            <a:r>
              <a:rPr lang="en-GB" sz="1800">
                <a:ea typeface="+mn-lt"/>
                <a:cs typeface="+mn-lt"/>
                <a:hlinkClick r:id="rId3"/>
              </a:rPr>
              <a:t>://learn.microsoft.com/en-us/microsoftteams/platform/toolkit/tools-prerequisites</a:t>
            </a:r>
            <a:endParaRPr lang="en-GB" sz="1800">
              <a:ea typeface="+mn-lt"/>
              <a:cs typeface="+mn-lt"/>
            </a:endParaRPr>
          </a:p>
          <a:p>
            <a:endParaRPr lang="en-GB" sz="1800"/>
          </a:p>
          <a:p>
            <a:r>
              <a:rPr lang="en-GB" sz="1800" b="1"/>
              <a:t>Beginners’ crash course to build apps for Teams using Teams Toolkit for Visual Studio Code --&gt; </a:t>
            </a:r>
            <a:br>
              <a:rPr lang="en-GB" sz="1800" b="1"/>
            </a:br>
            <a:r>
              <a:rPr lang="en-GB" sz="1800">
                <a:ea typeface="+mn-lt"/>
                <a:cs typeface="+mn-lt"/>
                <a:hlinkClick r:id="rId4"/>
              </a:rPr>
              <a:t>https://devblogs.microsoft.com/microsoft365dev/beginners-crash-course-to-build-apps-for-teams-using-teams-toolkit-for-visual-studio-code/</a:t>
            </a:r>
            <a:endParaRPr lang="en-GB" sz="1800">
              <a:ea typeface="+mn-lt"/>
              <a:cs typeface="+mn-lt"/>
            </a:endParaRPr>
          </a:p>
          <a:p>
            <a:pPr marL="0" indent="0">
              <a:buNone/>
            </a:pPr>
            <a:endParaRPr lang="en-US" sz="1800"/>
          </a:p>
          <a:p>
            <a:endParaRPr lang="en-GB" sz="1800">
              <a:ea typeface="+mn-lt"/>
              <a:cs typeface="+mn-lt"/>
            </a:endParaRPr>
          </a:p>
        </p:txBody>
      </p:sp>
      <p:pic>
        <p:nvPicPr>
          <p:cNvPr id="4" name="Picture 4">
            <a:extLst>
              <a:ext uri="{FF2B5EF4-FFF2-40B4-BE49-F238E27FC236}">
                <a16:creationId xmlns:a16="http://schemas.microsoft.com/office/drawing/2014/main" id="{73F229BD-9D7C-3C9D-FF72-AD4982F3607E}"/>
              </a:ext>
            </a:extLst>
          </p:cNvPr>
          <p:cNvPicPr>
            <a:picLocks noChangeAspect="1"/>
          </p:cNvPicPr>
          <p:nvPr/>
        </p:nvPicPr>
        <p:blipFill rotWithShape="1">
          <a:blip r:embed="rId5"/>
          <a:srcRect r="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070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491EFA0-7294-73E1-6A4E-3E61B9D792A9}"/>
              </a:ext>
            </a:extLst>
          </p:cNvPr>
          <p:cNvPicPr>
            <a:picLocks noChangeAspect="1"/>
          </p:cNvPicPr>
          <p:nvPr/>
        </p:nvPicPr>
        <p:blipFill rotWithShape="1">
          <a:blip r:embed="rId2"/>
          <a:srcRect l="932" r="2838" b="1"/>
          <a:stretch/>
        </p:blipFill>
        <p:spPr>
          <a:xfrm>
            <a:off x="2519309"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BB1DB-5934-5693-11A6-060BA0A9995E}"/>
              </a:ext>
            </a:extLst>
          </p:cNvPr>
          <p:cNvSpPr>
            <a:spLocks noGrp="1"/>
          </p:cNvSpPr>
          <p:nvPr>
            <p:ph type="title"/>
          </p:nvPr>
        </p:nvSpPr>
        <p:spPr>
          <a:xfrm>
            <a:off x="838200" y="365125"/>
            <a:ext cx="3822189" cy="1899912"/>
          </a:xfrm>
        </p:spPr>
        <p:txBody>
          <a:bodyPr>
            <a:normAutofit/>
          </a:bodyPr>
          <a:lstStyle/>
          <a:p>
            <a:r>
              <a:rPr lang="en-GB" sz="4000">
                <a:cs typeface="Calibri Light"/>
              </a:rPr>
              <a:t>Any Questions ?</a:t>
            </a:r>
            <a:endParaRPr lang="en-GB" sz="4000"/>
          </a:p>
        </p:txBody>
      </p:sp>
      <p:sp>
        <p:nvSpPr>
          <p:cNvPr id="8" name="Content Placeholder 7">
            <a:extLst>
              <a:ext uri="{FF2B5EF4-FFF2-40B4-BE49-F238E27FC236}">
                <a16:creationId xmlns:a16="http://schemas.microsoft.com/office/drawing/2014/main" id="{4DC5FA43-02CF-C023-6B67-939D0E3A7B9E}"/>
              </a:ext>
            </a:extLst>
          </p:cNvPr>
          <p:cNvSpPr>
            <a:spLocks noGrp="1"/>
          </p:cNvSpPr>
          <p:nvPr>
            <p:ph idx="1"/>
          </p:nvPr>
        </p:nvSpPr>
        <p:spPr>
          <a:xfrm>
            <a:off x="838200" y="2434201"/>
            <a:ext cx="3822189" cy="3742762"/>
          </a:xfrm>
        </p:spPr>
        <p:txBody>
          <a:bodyPr vert="horz" lIns="91440" tIns="45720" rIns="91440" bIns="45720" rtlCol="0" anchor="t">
            <a:normAutofit/>
          </a:bodyPr>
          <a:lstStyle/>
          <a:p>
            <a:r>
              <a:rPr lang="en-US" sz="2000">
                <a:cs typeface="Calibri"/>
              </a:rPr>
              <a:t>Slides available @:</a:t>
            </a:r>
          </a:p>
          <a:p>
            <a:r>
              <a:rPr lang="en-US" sz="2000">
                <a:cs typeface="Calibri"/>
                <a:hlinkClick r:id="rId3"/>
              </a:rPr>
              <a:t>https://bit.ly/dynamic365-ugnov</a:t>
            </a:r>
            <a:endParaRPr lang="en-US" sz="2000">
              <a:cs typeface="Calibri"/>
            </a:endParaRPr>
          </a:p>
          <a:p>
            <a:endParaRPr lang="en-US" sz="2000">
              <a:cs typeface="Calibri"/>
            </a:endParaRPr>
          </a:p>
          <a:p>
            <a:endParaRPr lang="en-US" sz="2000">
              <a:cs typeface="Calibri"/>
            </a:endParaRPr>
          </a:p>
        </p:txBody>
      </p:sp>
      <p:pic>
        <p:nvPicPr>
          <p:cNvPr id="3" name="Picture 2">
            <a:extLst>
              <a:ext uri="{FF2B5EF4-FFF2-40B4-BE49-F238E27FC236}">
                <a16:creationId xmlns:a16="http://schemas.microsoft.com/office/drawing/2014/main" id="{EDAD33C1-41C0-8B27-99A8-DE1CAD1E3CC7}"/>
              </a:ext>
            </a:extLst>
          </p:cNvPr>
          <p:cNvPicPr>
            <a:picLocks noChangeAspect="1"/>
          </p:cNvPicPr>
          <p:nvPr/>
        </p:nvPicPr>
        <p:blipFill>
          <a:blip r:embed="rId4"/>
          <a:stretch>
            <a:fillRect/>
          </a:stretch>
        </p:blipFill>
        <p:spPr>
          <a:xfrm>
            <a:off x="896753" y="3241675"/>
            <a:ext cx="3251200" cy="3251200"/>
          </a:xfrm>
          <a:prstGeom prst="rect">
            <a:avLst/>
          </a:prstGeom>
        </p:spPr>
      </p:pic>
    </p:spTree>
    <p:extLst>
      <p:ext uri="{BB962C8B-B14F-4D97-AF65-F5344CB8AC3E}">
        <p14:creationId xmlns:p14="http://schemas.microsoft.com/office/powerpoint/2010/main" val="543598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Background pattern&#10;&#10;Description automatically generated">
            <a:extLst>
              <a:ext uri="{FF2B5EF4-FFF2-40B4-BE49-F238E27FC236}">
                <a16:creationId xmlns:a16="http://schemas.microsoft.com/office/drawing/2014/main" id="{DB16B72E-8750-10DC-C71D-A1A101F44E17}"/>
              </a:ext>
            </a:extLst>
          </p:cNvPr>
          <p:cNvPicPr>
            <a:picLocks noChangeAspect="1"/>
          </p:cNvPicPr>
          <p:nvPr/>
        </p:nvPicPr>
        <p:blipFill>
          <a:blip r:embed="rId2"/>
          <a:stretch>
            <a:fillRect/>
          </a:stretch>
        </p:blipFill>
        <p:spPr>
          <a:xfrm>
            <a:off x="-5751" y="-1438"/>
            <a:ext cx="12404784" cy="7004649"/>
          </a:xfrm>
          <a:prstGeom prst="rect">
            <a:avLst/>
          </a:prstGeom>
        </p:spPr>
      </p:pic>
      <p:sp>
        <p:nvSpPr>
          <p:cNvPr id="2" name="Title 1">
            <a:extLst>
              <a:ext uri="{FF2B5EF4-FFF2-40B4-BE49-F238E27FC236}">
                <a16:creationId xmlns:a16="http://schemas.microsoft.com/office/drawing/2014/main" id="{EFBBCD4F-D2D2-B6D9-7345-23B2166EDCF9}"/>
              </a:ext>
            </a:extLst>
          </p:cNvPr>
          <p:cNvSpPr>
            <a:spLocks noGrp="1"/>
          </p:cNvSpPr>
          <p:nvPr>
            <p:ph type="title"/>
          </p:nvPr>
        </p:nvSpPr>
        <p:spPr/>
        <p:txBody>
          <a:bodyPr/>
          <a:lstStyle/>
          <a:p>
            <a:r>
              <a:rPr lang="en-GB" b="1">
                <a:cs typeface="Calibri Light"/>
              </a:rPr>
              <a:t>Samir Daoudi</a:t>
            </a:r>
            <a:endParaRPr lang="en-US" b="1">
              <a:cs typeface="Calibri Light"/>
            </a:endParaRPr>
          </a:p>
        </p:txBody>
      </p:sp>
      <p:sp>
        <p:nvSpPr>
          <p:cNvPr id="3" name="Content Placeholder 2">
            <a:extLst>
              <a:ext uri="{FF2B5EF4-FFF2-40B4-BE49-F238E27FC236}">
                <a16:creationId xmlns:a16="http://schemas.microsoft.com/office/drawing/2014/main" id="{51F7446C-048A-A9E0-8F9A-2898E3316255}"/>
              </a:ext>
            </a:extLst>
          </p:cNvPr>
          <p:cNvSpPr>
            <a:spLocks noGrp="1"/>
          </p:cNvSpPr>
          <p:nvPr>
            <p:ph idx="1"/>
          </p:nvPr>
        </p:nvSpPr>
        <p:spPr>
          <a:xfrm>
            <a:off x="797011" y="1660869"/>
            <a:ext cx="6252519" cy="1323932"/>
          </a:xfrm>
        </p:spPr>
        <p:txBody>
          <a:bodyPr vert="horz" lIns="91440" tIns="45720" rIns="91440" bIns="45720" rtlCol="0" anchor="t">
            <a:normAutofit/>
          </a:bodyPr>
          <a:lstStyle/>
          <a:p>
            <a:r>
              <a:rPr lang="en-GB" sz="1600">
                <a:cs typeface="Calibri"/>
              </a:rPr>
              <a:t>18 Microsoft Certifications, Power Platform, SharePoint, M365, SQL Server &amp; .NET.</a:t>
            </a:r>
            <a:endParaRPr lang="en-US" sz="1600" err="1">
              <a:cs typeface="Calibri" panose="020F0502020204030204"/>
            </a:endParaRPr>
          </a:p>
          <a:p>
            <a:r>
              <a:rPr lang="en-GB" sz="1600">
                <a:cs typeface="Calibri"/>
              </a:rPr>
              <a:t>12 Years' Experience with Microsoft Technologies Stack.</a:t>
            </a:r>
          </a:p>
          <a:p>
            <a:r>
              <a:rPr lang="en-GB" sz="1600">
                <a:cs typeface="Calibri"/>
              </a:rPr>
              <a:t>Blogger and Technology enthusiast.</a:t>
            </a:r>
          </a:p>
          <a:p>
            <a:endParaRPr lang="en-GB" sz="1600">
              <a:cs typeface="Calibri"/>
            </a:endParaRPr>
          </a:p>
        </p:txBody>
      </p:sp>
      <p:grpSp>
        <p:nvGrpSpPr>
          <p:cNvPr id="10" name="Group 9">
            <a:extLst>
              <a:ext uri="{FF2B5EF4-FFF2-40B4-BE49-F238E27FC236}">
                <a16:creationId xmlns:a16="http://schemas.microsoft.com/office/drawing/2014/main" id="{8F824AB6-063B-7986-176D-CADAEFC84752}"/>
              </a:ext>
            </a:extLst>
          </p:cNvPr>
          <p:cNvGrpSpPr/>
          <p:nvPr/>
        </p:nvGrpSpPr>
        <p:grpSpPr>
          <a:xfrm>
            <a:off x="687860" y="5095102"/>
            <a:ext cx="6122772" cy="1562791"/>
            <a:chOff x="1007076" y="3118021"/>
            <a:chExt cx="6122772" cy="1562791"/>
          </a:xfrm>
        </p:grpSpPr>
        <p:pic>
          <p:nvPicPr>
            <p:cNvPr id="4" name="Picture 4" descr="A picture containing ax, vector graphics, silhouette&#10;&#10;Description automatically generated">
              <a:extLst>
                <a:ext uri="{FF2B5EF4-FFF2-40B4-BE49-F238E27FC236}">
                  <a16:creationId xmlns:a16="http://schemas.microsoft.com/office/drawing/2014/main" id="{394B44BB-30C1-6FDF-BB31-1E6BE1D3B611}"/>
                </a:ext>
              </a:extLst>
            </p:cNvPr>
            <p:cNvPicPr>
              <a:picLocks noChangeAspect="1"/>
            </p:cNvPicPr>
            <p:nvPr/>
          </p:nvPicPr>
          <p:blipFill>
            <a:blip r:embed="rId3"/>
            <a:stretch>
              <a:fillRect/>
            </a:stretch>
          </p:blipFill>
          <p:spPr>
            <a:xfrm>
              <a:off x="1058561" y="3643183"/>
              <a:ext cx="354229" cy="364526"/>
            </a:xfrm>
            <a:prstGeom prst="rect">
              <a:avLst/>
            </a:prstGeom>
          </p:spPr>
        </p:pic>
        <p:pic>
          <p:nvPicPr>
            <p:cNvPr id="5" name="Picture 5" descr="Logo, icon&#10;&#10;Description automatically generated">
              <a:extLst>
                <a:ext uri="{FF2B5EF4-FFF2-40B4-BE49-F238E27FC236}">
                  <a16:creationId xmlns:a16="http://schemas.microsoft.com/office/drawing/2014/main" id="{58126B76-4F2C-B8C7-1C79-413195E56F90}"/>
                </a:ext>
              </a:extLst>
            </p:cNvPr>
            <p:cNvPicPr>
              <a:picLocks noChangeAspect="1"/>
            </p:cNvPicPr>
            <p:nvPr/>
          </p:nvPicPr>
          <p:blipFill>
            <a:blip r:embed="rId4"/>
            <a:stretch>
              <a:fillRect/>
            </a:stretch>
          </p:blipFill>
          <p:spPr>
            <a:xfrm>
              <a:off x="1079156" y="4075670"/>
              <a:ext cx="313039" cy="313039"/>
            </a:xfrm>
            <a:prstGeom prst="rect">
              <a:avLst/>
            </a:prstGeom>
          </p:spPr>
        </p:pic>
        <p:sp>
          <p:nvSpPr>
            <p:cNvPr id="6" name="TextBox 5">
              <a:extLst>
                <a:ext uri="{FF2B5EF4-FFF2-40B4-BE49-F238E27FC236}">
                  <a16:creationId xmlns:a16="http://schemas.microsoft.com/office/drawing/2014/main" id="{C262A011-C0FE-132A-9755-CBAFE8AC5129}"/>
                </a:ext>
              </a:extLst>
            </p:cNvPr>
            <p:cNvSpPr txBox="1"/>
            <p:nvPr/>
          </p:nvSpPr>
          <p:spPr>
            <a:xfrm>
              <a:off x="1513703" y="3593757"/>
              <a:ext cx="4644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mn-lt"/>
                  <a:cs typeface="+mn-lt"/>
                  <a:hlinkClick r:id="rId5"/>
                </a:rPr>
                <a:t>@daoudi_samir</a:t>
              </a:r>
              <a:endParaRPr lang="en-US">
                <a:ea typeface="+mn-lt"/>
                <a:cs typeface="+mn-lt"/>
                <a:hlinkClick r:id="rId5"/>
              </a:endParaRPr>
            </a:p>
          </p:txBody>
        </p:sp>
        <p:sp>
          <p:nvSpPr>
            <p:cNvPr id="7" name="TextBox 6">
              <a:extLst>
                <a:ext uri="{FF2B5EF4-FFF2-40B4-BE49-F238E27FC236}">
                  <a16:creationId xmlns:a16="http://schemas.microsoft.com/office/drawing/2014/main" id="{05934FD8-C6FD-780E-F522-1F9897D6F9D4}"/>
                </a:ext>
              </a:extLst>
            </p:cNvPr>
            <p:cNvSpPr txBox="1"/>
            <p:nvPr/>
          </p:nvSpPr>
          <p:spPr>
            <a:xfrm>
              <a:off x="1513703" y="4034481"/>
              <a:ext cx="56161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https://www.linkedin.com/in/samir-daoudi-92b19330/</a:t>
              </a:r>
              <a:endParaRPr lang="en-US"/>
            </a:p>
            <a:p>
              <a:endParaRPr lang="en-US">
                <a:cs typeface="Calibri"/>
              </a:endParaRPr>
            </a:p>
          </p:txBody>
        </p:sp>
        <p:pic>
          <p:nvPicPr>
            <p:cNvPr id="8" name="Picture 8" descr="Logo&#10;&#10;Description automatically generated">
              <a:extLst>
                <a:ext uri="{FF2B5EF4-FFF2-40B4-BE49-F238E27FC236}">
                  <a16:creationId xmlns:a16="http://schemas.microsoft.com/office/drawing/2014/main" id="{B903E108-8132-645B-34F3-87F6A2D313A3}"/>
                </a:ext>
              </a:extLst>
            </p:cNvPr>
            <p:cNvPicPr>
              <a:picLocks noChangeAspect="1"/>
            </p:cNvPicPr>
            <p:nvPr/>
          </p:nvPicPr>
          <p:blipFill>
            <a:blip r:embed="rId7"/>
            <a:stretch>
              <a:fillRect/>
            </a:stretch>
          </p:blipFill>
          <p:spPr>
            <a:xfrm>
              <a:off x="1007076" y="3118021"/>
              <a:ext cx="446903" cy="457201"/>
            </a:xfrm>
            <a:prstGeom prst="rect">
              <a:avLst/>
            </a:prstGeom>
          </p:spPr>
        </p:pic>
        <p:sp>
          <p:nvSpPr>
            <p:cNvPr id="9" name="TextBox 8">
              <a:extLst>
                <a:ext uri="{FF2B5EF4-FFF2-40B4-BE49-F238E27FC236}">
                  <a16:creationId xmlns:a16="http://schemas.microsoft.com/office/drawing/2014/main" id="{B2D95784-BBAB-6276-B384-39FDB4EF7735}"/>
                </a:ext>
              </a:extLst>
            </p:cNvPr>
            <p:cNvSpPr txBox="1"/>
            <p:nvPr/>
          </p:nvSpPr>
          <p:spPr>
            <a:xfrm>
              <a:off x="1513703" y="3159211"/>
              <a:ext cx="3917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563C1"/>
                  </a:solidFill>
                  <a:cs typeface="Arial"/>
                  <a:hlinkClick r:id="rId8"/>
                </a:rPr>
                <a:t>https://www.daoudisamir.com</a:t>
              </a:r>
              <a:r>
                <a:rPr lang="en-GB">
                  <a:cs typeface="Arial"/>
                </a:rPr>
                <a:t>​</a:t>
              </a:r>
              <a:endParaRPr lang="en-US"/>
            </a:p>
          </p:txBody>
        </p:sp>
      </p:grpSp>
      <p:pic>
        <p:nvPicPr>
          <p:cNvPr id="11" name="Picture 11" descr="Qr code&#10;&#10;Description automatically generated">
            <a:extLst>
              <a:ext uri="{FF2B5EF4-FFF2-40B4-BE49-F238E27FC236}">
                <a16:creationId xmlns:a16="http://schemas.microsoft.com/office/drawing/2014/main" id="{1F96938C-4900-2B37-612A-63E3C1BBAD59}"/>
              </a:ext>
            </a:extLst>
          </p:cNvPr>
          <p:cNvPicPr>
            <a:picLocks noChangeAspect="1"/>
          </p:cNvPicPr>
          <p:nvPr/>
        </p:nvPicPr>
        <p:blipFill>
          <a:blip r:embed="rId9"/>
          <a:stretch>
            <a:fillRect/>
          </a:stretch>
        </p:blipFill>
        <p:spPr>
          <a:xfrm>
            <a:off x="10141421" y="4926227"/>
            <a:ext cx="1362075" cy="1371600"/>
          </a:xfrm>
          <a:prstGeom prst="rect">
            <a:avLst/>
          </a:prstGeom>
        </p:spPr>
      </p:pic>
      <p:pic>
        <p:nvPicPr>
          <p:cNvPr id="15" name="Picture 15" descr="A picture containing text, sign, outdoor, blue&#10;&#10;Description automatically generated">
            <a:extLst>
              <a:ext uri="{FF2B5EF4-FFF2-40B4-BE49-F238E27FC236}">
                <a16:creationId xmlns:a16="http://schemas.microsoft.com/office/drawing/2014/main" id="{0DCCD96F-CA18-54B9-14C2-D7C976965CEC}"/>
              </a:ext>
            </a:extLst>
          </p:cNvPr>
          <p:cNvPicPr>
            <a:picLocks noChangeAspect="1"/>
          </p:cNvPicPr>
          <p:nvPr/>
        </p:nvPicPr>
        <p:blipFill>
          <a:blip r:embed="rId10"/>
          <a:stretch>
            <a:fillRect/>
          </a:stretch>
        </p:blipFill>
        <p:spPr>
          <a:xfrm>
            <a:off x="7514967" y="5146588"/>
            <a:ext cx="1075038" cy="1075038"/>
          </a:xfrm>
          <a:prstGeom prst="rect">
            <a:avLst/>
          </a:prstGeom>
        </p:spPr>
      </p:pic>
      <p:pic>
        <p:nvPicPr>
          <p:cNvPr id="17" name="Picture 17" descr="A picture containing text, sign&#10;&#10;Description automatically generated">
            <a:extLst>
              <a:ext uri="{FF2B5EF4-FFF2-40B4-BE49-F238E27FC236}">
                <a16:creationId xmlns:a16="http://schemas.microsoft.com/office/drawing/2014/main" id="{716B5240-1FC3-F15B-0BED-74AE979317EE}"/>
              </a:ext>
            </a:extLst>
          </p:cNvPr>
          <p:cNvPicPr>
            <a:picLocks noChangeAspect="1"/>
          </p:cNvPicPr>
          <p:nvPr/>
        </p:nvPicPr>
        <p:blipFill>
          <a:blip r:embed="rId11"/>
          <a:stretch>
            <a:fillRect/>
          </a:stretch>
        </p:blipFill>
        <p:spPr>
          <a:xfrm>
            <a:off x="8678562" y="5146589"/>
            <a:ext cx="1075038" cy="1075038"/>
          </a:xfrm>
          <a:prstGeom prst="rect">
            <a:avLst/>
          </a:prstGeom>
        </p:spPr>
      </p:pic>
      <p:grpSp>
        <p:nvGrpSpPr>
          <p:cNvPr id="29" name="Group 28">
            <a:extLst>
              <a:ext uri="{FF2B5EF4-FFF2-40B4-BE49-F238E27FC236}">
                <a16:creationId xmlns:a16="http://schemas.microsoft.com/office/drawing/2014/main" id="{296E4634-4C06-347A-C60B-D99FAD1DF556}"/>
              </a:ext>
            </a:extLst>
          </p:cNvPr>
          <p:cNvGrpSpPr/>
          <p:nvPr/>
        </p:nvGrpSpPr>
        <p:grpSpPr>
          <a:xfrm>
            <a:off x="840518" y="3072713"/>
            <a:ext cx="4582039" cy="772042"/>
            <a:chOff x="1170031" y="2331307"/>
            <a:chExt cx="4582039" cy="772042"/>
          </a:xfrm>
        </p:grpSpPr>
        <p:pic>
          <p:nvPicPr>
            <p:cNvPr id="22" name="Picture 22" descr="A picture containing text, ax, flag&#10;&#10;Description automatically generated">
              <a:extLst>
                <a:ext uri="{FF2B5EF4-FFF2-40B4-BE49-F238E27FC236}">
                  <a16:creationId xmlns:a16="http://schemas.microsoft.com/office/drawing/2014/main" id="{59B291DC-6B76-E31B-C4AF-EF43E12531FF}"/>
                </a:ext>
              </a:extLst>
            </p:cNvPr>
            <p:cNvPicPr>
              <a:picLocks noChangeAspect="1"/>
            </p:cNvPicPr>
            <p:nvPr/>
          </p:nvPicPr>
          <p:blipFill>
            <a:blip r:embed="rId12"/>
            <a:stretch>
              <a:fillRect/>
            </a:stretch>
          </p:blipFill>
          <p:spPr>
            <a:xfrm>
              <a:off x="5142470" y="2331307"/>
              <a:ext cx="609600" cy="609600"/>
            </a:xfrm>
            <a:prstGeom prst="rect">
              <a:avLst/>
            </a:prstGeom>
          </p:spPr>
        </p:pic>
        <p:pic>
          <p:nvPicPr>
            <p:cNvPr id="24" name="Picture 24" descr="Logo&#10;&#10;Description automatically generated">
              <a:extLst>
                <a:ext uri="{FF2B5EF4-FFF2-40B4-BE49-F238E27FC236}">
                  <a16:creationId xmlns:a16="http://schemas.microsoft.com/office/drawing/2014/main" id="{F3472B9C-706B-CBC5-EBF5-B9C443BDBF79}"/>
                </a:ext>
              </a:extLst>
            </p:cNvPr>
            <p:cNvPicPr>
              <a:picLocks noChangeAspect="1"/>
            </p:cNvPicPr>
            <p:nvPr/>
          </p:nvPicPr>
          <p:blipFill>
            <a:blip r:embed="rId13"/>
            <a:stretch>
              <a:fillRect/>
            </a:stretch>
          </p:blipFill>
          <p:spPr>
            <a:xfrm>
              <a:off x="3989173" y="2331308"/>
              <a:ext cx="609600" cy="609600"/>
            </a:xfrm>
            <a:prstGeom prst="rect">
              <a:avLst/>
            </a:prstGeom>
          </p:spPr>
        </p:pic>
        <p:pic>
          <p:nvPicPr>
            <p:cNvPr id="26" name="Picture 26" descr="A picture containing text, sign, light&#10;&#10;Description automatically generated">
              <a:extLst>
                <a:ext uri="{FF2B5EF4-FFF2-40B4-BE49-F238E27FC236}">
                  <a16:creationId xmlns:a16="http://schemas.microsoft.com/office/drawing/2014/main" id="{DEFE9021-A619-7C4B-32DC-0EC0AEF8502B}"/>
                </a:ext>
              </a:extLst>
            </p:cNvPr>
            <p:cNvPicPr>
              <a:picLocks noChangeAspect="1"/>
            </p:cNvPicPr>
            <p:nvPr/>
          </p:nvPicPr>
          <p:blipFill>
            <a:blip r:embed="rId14"/>
            <a:stretch>
              <a:fillRect/>
            </a:stretch>
          </p:blipFill>
          <p:spPr>
            <a:xfrm>
              <a:off x="1170031" y="2416003"/>
              <a:ext cx="738832" cy="687346"/>
            </a:xfrm>
            <a:prstGeom prst="rect">
              <a:avLst/>
            </a:prstGeom>
          </p:spPr>
        </p:pic>
        <p:pic>
          <p:nvPicPr>
            <p:cNvPr id="28" name="Picture 28" descr="A picture containing text, seat, vector graphics&#10;&#10;Description automatically generated">
              <a:extLst>
                <a:ext uri="{FF2B5EF4-FFF2-40B4-BE49-F238E27FC236}">
                  <a16:creationId xmlns:a16="http://schemas.microsoft.com/office/drawing/2014/main" id="{3BF56BF9-5301-BECD-798A-85721D11B95A}"/>
                </a:ext>
              </a:extLst>
            </p:cNvPr>
            <p:cNvPicPr>
              <a:picLocks noChangeAspect="1"/>
            </p:cNvPicPr>
            <p:nvPr/>
          </p:nvPicPr>
          <p:blipFill>
            <a:blip r:embed="rId15"/>
            <a:stretch>
              <a:fillRect/>
            </a:stretch>
          </p:blipFill>
          <p:spPr>
            <a:xfrm>
              <a:off x="2531076" y="2438399"/>
              <a:ext cx="652850" cy="621958"/>
            </a:xfrm>
            <a:prstGeom prst="rect">
              <a:avLst/>
            </a:prstGeom>
          </p:spPr>
        </p:pic>
      </p:grpSp>
      <p:pic>
        <p:nvPicPr>
          <p:cNvPr id="30" name="Picture 30">
            <a:extLst>
              <a:ext uri="{FF2B5EF4-FFF2-40B4-BE49-F238E27FC236}">
                <a16:creationId xmlns:a16="http://schemas.microsoft.com/office/drawing/2014/main" id="{11B4A59C-4FB9-C742-E115-012BFB1ACF45}"/>
              </a:ext>
            </a:extLst>
          </p:cNvPr>
          <p:cNvPicPr>
            <a:picLocks noChangeAspect="1"/>
          </p:cNvPicPr>
          <p:nvPr/>
        </p:nvPicPr>
        <p:blipFill>
          <a:blip r:embed="rId16"/>
          <a:stretch>
            <a:fillRect/>
          </a:stretch>
        </p:blipFill>
        <p:spPr>
          <a:xfrm>
            <a:off x="9667103" y="636373"/>
            <a:ext cx="1929714" cy="1929714"/>
          </a:xfrm>
          <a:prstGeom prst="ellipse">
            <a:avLst/>
          </a:prstGeom>
          <a:ln>
            <a:noFill/>
          </a:ln>
          <a:effectLst>
            <a:softEdge rad="112500"/>
          </a:effectLst>
        </p:spPr>
      </p:pic>
    </p:spTree>
    <p:extLst>
      <p:ext uri="{BB962C8B-B14F-4D97-AF65-F5344CB8AC3E}">
        <p14:creationId xmlns:p14="http://schemas.microsoft.com/office/powerpoint/2010/main" val="95762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0134-4AC5-C6BE-54D2-E67BD7321F85}"/>
              </a:ext>
            </a:extLst>
          </p:cNvPr>
          <p:cNvSpPr>
            <a:spLocks noGrp="1"/>
          </p:cNvSpPr>
          <p:nvPr>
            <p:ph type="title"/>
          </p:nvPr>
        </p:nvSpPr>
        <p:spPr>
          <a:xfrm>
            <a:off x="6750346" y="1396289"/>
            <a:ext cx="4604554" cy="1325563"/>
          </a:xfrm>
        </p:spPr>
        <p:txBody>
          <a:bodyPr>
            <a:normAutofit/>
          </a:bodyPr>
          <a:lstStyle/>
          <a:p>
            <a:r>
              <a:rPr lang="en-US" sz="3100" dirty="0"/>
              <a:t>Why Building Applications for MS Teams?</a:t>
            </a:r>
          </a:p>
        </p:txBody>
      </p:sp>
      <p:sp>
        <p:nvSpPr>
          <p:cNvPr id="61" name="Freeform: Shape 60">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6" descr="Icon&#10;&#10;Description automatically generated">
            <a:extLst>
              <a:ext uri="{FF2B5EF4-FFF2-40B4-BE49-F238E27FC236}">
                <a16:creationId xmlns:a16="http://schemas.microsoft.com/office/drawing/2014/main" id="{EAF7269A-360C-D73E-6D91-AB2414706582}"/>
              </a:ext>
            </a:extLst>
          </p:cNvPr>
          <p:cNvPicPr>
            <a:picLocks noChangeAspect="1"/>
          </p:cNvPicPr>
          <p:nvPr/>
        </p:nvPicPr>
        <p:blipFill>
          <a:blip r:embed="rId2"/>
          <a:stretch>
            <a:fillRect/>
          </a:stretch>
        </p:blipFill>
        <p:spPr>
          <a:xfrm>
            <a:off x="569581" y="253467"/>
            <a:ext cx="2285643" cy="2285643"/>
          </a:xfrm>
          <a:prstGeom prst="rect">
            <a:avLst/>
          </a:prstGeom>
        </p:spPr>
      </p:pic>
      <p:sp>
        <p:nvSpPr>
          <p:cNvPr id="65" name="Oval 64">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3" descr="A picture containing text, clipart&#10;&#10;Description automatically generated">
            <a:extLst>
              <a:ext uri="{FF2B5EF4-FFF2-40B4-BE49-F238E27FC236}">
                <a16:creationId xmlns:a16="http://schemas.microsoft.com/office/drawing/2014/main" id="{80C78B53-31DF-80BD-8189-44A4D491F5AF}"/>
              </a:ext>
            </a:extLst>
          </p:cNvPr>
          <p:cNvPicPr>
            <a:picLocks noChangeAspect="1"/>
          </p:cNvPicPr>
          <p:nvPr/>
        </p:nvPicPr>
        <p:blipFill>
          <a:blip r:embed="rId3"/>
          <a:stretch>
            <a:fillRect/>
          </a:stretch>
        </p:blipFill>
        <p:spPr>
          <a:xfrm>
            <a:off x="4974716" y="891911"/>
            <a:ext cx="1097280" cy="1097280"/>
          </a:xfrm>
          <a:prstGeom prst="rect">
            <a:avLst/>
          </a:prstGeom>
        </p:spPr>
      </p:pic>
      <p:sp>
        <p:nvSpPr>
          <p:cNvPr id="69" name="Freeform: Shape 68">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5" descr="Icon&#10;&#10;Description automatically generated">
            <a:extLst>
              <a:ext uri="{FF2B5EF4-FFF2-40B4-BE49-F238E27FC236}">
                <a16:creationId xmlns:a16="http://schemas.microsoft.com/office/drawing/2014/main" id="{CCE816DB-BDF0-9ED5-67A3-5FADEDDC7CB7}"/>
              </a:ext>
            </a:extLst>
          </p:cNvPr>
          <p:cNvPicPr>
            <a:picLocks noChangeAspect="1"/>
          </p:cNvPicPr>
          <p:nvPr/>
        </p:nvPicPr>
        <p:blipFill>
          <a:blip r:embed="rId4"/>
          <a:stretch>
            <a:fillRect/>
          </a:stretch>
        </p:blipFill>
        <p:spPr>
          <a:xfrm>
            <a:off x="437493" y="4838700"/>
            <a:ext cx="1857335" cy="1857335"/>
          </a:xfrm>
          <a:prstGeom prst="rect">
            <a:avLst/>
          </a:prstGeom>
        </p:spPr>
      </p:pic>
      <p:sp>
        <p:nvSpPr>
          <p:cNvPr id="73" name="Oval 72">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Picture 54" descr="Icon&#10;&#10;Description automatically generated">
            <a:extLst>
              <a:ext uri="{FF2B5EF4-FFF2-40B4-BE49-F238E27FC236}">
                <a16:creationId xmlns:a16="http://schemas.microsoft.com/office/drawing/2014/main" id="{A4320AB3-D4CE-4A62-CA3C-BD8875FA110B}"/>
              </a:ext>
            </a:extLst>
          </p:cNvPr>
          <p:cNvPicPr>
            <a:picLocks noChangeAspect="1"/>
          </p:cNvPicPr>
          <p:nvPr/>
        </p:nvPicPr>
        <p:blipFill>
          <a:blip r:embed="rId5"/>
          <a:stretch>
            <a:fillRect/>
          </a:stretch>
        </p:blipFill>
        <p:spPr>
          <a:xfrm>
            <a:off x="3998155" y="3489202"/>
            <a:ext cx="1600200" cy="1600200"/>
          </a:xfrm>
          <a:prstGeom prst="rect">
            <a:avLst/>
          </a:prstGeom>
        </p:spPr>
      </p:pic>
      <p:sp>
        <p:nvSpPr>
          <p:cNvPr id="15" name="Content Placeholder 2">
            <a:extLst>
              <a:ext uri="{FF2B5EF4-FFF2-40B4-BE49-F238E27FC236}">
                <a16:creationId xmlns:a16="http://schemas.microsoft.com/office/drawing/2014/main" id="{E3F78D07-C2F2-C772-02A6-784161BCB47A}"/>
              </a:ext>
            </a:extLst>
          </p:cNvPr>
          <p:cNvSpPr>
            <a:spLocks noGrp="1"/>
          </p:cNvSpPr>
          <p:nvPr>
            <p:ph idx="1"/>
          </p:nvPr>
        </p:nvSpPr>
        <p:spPr>
          <a:xfrm>
            <a:off x="6750346" y="2871982"/>
            <a:ext cx="4542966" cy="3181684"/>
          </a:xfrm>
        </p:spPr>
        <p:txBody>
          <a:bodyPr vert="horz" lIns="91440" tIns="45720" rIns="91440" bIns="45720" rtlCol="0" anchor="t">
            <a:normAutofit/>
          </a:bodyPr>
          <a:lstStyle/>
          <a:p>
            <a:r>
              <a:rPr lang="en-GB" sz="1500" dirty="0"/>
              <a:t>Since the start of the pandemic, users are spending most of their time in Teams, and building applications For or Within Teams is becoming a trend.</a:t>
            </a:r>
            <a:endParaRPr lang="en-GB" sz="1500" dirty="0">
              <a:cs typeface="Calibri"/>
            </a:endParaRPr>
          </a:p>
          <a:p>
            <a:r>
              <a:rPr lang="en-GB" sz="1500" dirty="0"/>
              <a:t>It avoids context switching and improves productivity by reaching to your users where they spend most of their time, i.e. Teams.</a:t>
            </a:r>
            <a:endParaRPr lang="en-GB" sz="1500" dirty="0">
              <a:cs typeface="Calibri"/>
            </a:endParaRPr>
          </a:p>
          <a:p>
            <a:r>
              <a:rPr lang="en-GB" sz="1500" b="0" i="0" dirty="0">
                <a:effectLst/>
                <a:latin typeface="UICTFontTextStyleBody"/>
              </a:rPr>
              <a:t>Easy to deploy, especially with the increase of Personal devices usages, where IT teams have less control over what applications get deployed to the users.</a:t>
            </a:r>
            <a:endParaRPr lang="en-GB" sz="1500" dirty="0">
              <a:effectLst/>
              <a:latin typeface=".AppleSystemUIFont"/>
            </a:endParaRPr>
          </a:p>
          <a:p>
            <a:r>
              <a:rPr lang="en-GB" sz="1500" b="0" i="0" dirty="0">
                <a:effectLst/>
                <a:latin typeface="UICTFontTextStyleBody"/>
              </a:rPr>
              <a:t>Apps published and surfaced in Teams will show to the users regardless which device they use.</a:t>
            </a:r>
            <a:endParaRPr lang="en-GB" sz="1500" dirty="0">
              <a:cs typeface="Calibri"/>
            </a:endParaRPr>
          </a:p>
          <a:p>
            <a:endParaRPr lang="en-GB" sz="1500" dirty="0">
              <a:cs typeface="Calibri"/>
            </a:endParaRPr>
          </a:p>
        </p:txBody>
      </p:sp>
    </p:spTree>
    <p:extLst>
      <p:ext uri="{BB962C8B-B14F-4D97-AF65-F5344CB8AC3E}">
        <p14:creationId xmlns:p14="http://schemas.microsoft.com/office/powerpoint/2010/main" val="15080583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BB944A-D619-D5F1-4F11-69CFD8679969}"/>
              </a:ext>
            </a:extLst>
          </p:cNvPr>
          <p:cNvSpPr txBox="1"/>
          <p:nvPr/>
        </p:nvSpPr>
        <p:spPr>
          <a:xfrm>
            <a:off x="87085" y="6033617"/>
            <a:ext cx="11930743" cy="646331"/>
          </a:xfrm>
          <a:prstGeom prst="rect">
            <a:avLst/>
          </a:prstGeom>
          <a:noFill/>
        </p:spPr>
        <p:txBody>
          <a:bodyPr wrap="square" lIns="91440" tIns="45720" rIns="91440" bIns="45720" anchor="t">
            <a:spAutoFit/>
          </a:bodyPr>
          <a:lstStyle/>
          <a:p>
            <a:pPr algn="ctr"/>
            <a:r>
              <a:rPr lang="en-US" dirty="0">
                <a:hlinkClick r:id="rId2"/>
              </a:rPr>
              <a:t>https://www.statista.com/statistics/1033742/worldwide-microsoft-teams-daily-and-monthly-users/</a:t>
            </a:r>
            <a:endParaRPr lang="en-US" dirty="0">
              <a:cs typeface="Calibri" panose="020F0502020204030204"/>
            </a:endParaRPr>
          </a:p>
          <a:p>
            <a:pPr algn="ctr"/>
            <a:endParaRPr lang="en-US" dirty="0">
              <a:cs typeface="Calibri" panose="020F0502020204030204"/>
            </a:endParaRPr>
          </a:p>
        </p:txBody>
      </p:sp>
      <p:pic>
        <p:nvPicPr>
          <p:cNvPr id="9" name="Picture 8" descr="Chart, bar chart&#10;&#10;Description automatically generated">
            <a:extLst>
              <a:ext uri="{FF2B5EF4-FFF2-40B4-BE49-F238E27FC236}">
                <a16:creationId xmlns:a16="http://schemas.microsoft.com/office/drawing/2014/main" id="{90C95B18-0F38-760B-8409-2A667C2BFDA2}"/>
              </a:ext>
            </a:extLst>
          </p:cNvPr>
          <p:cNvPicPr>
            <a:picLocks noChangeAspect="1"/>
          </p:cNvPicPr>
          <p:nvPr/>
        </p:nvPicPr>
        <p:blipFill rotWithShape="1">
          <a:blip r:embed="rId3"/>
          <a:srcRect r="-100" b="187"/>
          <a:stretch/>
        </p:blipFill>
        <p:spPr>
          <a:xfrm>
            <a:off x="1268185" y="857063"/>
            <a:ext cx="9665284" cy="5134244"/>
          </a:xfrm>
          <a:prstGeom prst="rect">
            <a:avLst/>
          </a:prstGeom>
        </p:spPr>
      </p:pic>
    </p:spTree>
    <p:extLst>
      <p:ext uri="{BB962C8B-B14F-4D97-AF65-F5344CB8AC3E}">
        <p14:creationId xmlns:p14="http://schemas.microsoft.com/office/powerpoint/2010/main" val="4268165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07E2B-A862-CC56-E494-3EA933A32861}"/>
              </a:ext>
            </a:extLst>
          </p:cNvPr>
          <p:cNvSpPr>
            <a:spLocks noGrp="1"/>
          </p:cNvSpPr>
          <p:nvPr>
            <p:ph type="title"/>
          </p:nvPr>
        </p:nvSpPr>
        <p:spPr>
          <a:xfrm>
            <a:off x="6234330" y="803325"/>
            <a:ext cx="5314536" cy="1325563"/>
          </a:xfrm>
        </p:spPr>
        <p:txBody>
          <a:bodyPr>
            <a:normAutofit/>
          </a:bodyPr>
          <a:lstStyle/>
          <a:p>
            <a:r>
              <a:rPr lang="en-US" sz="3100" dirty="0"/>
              <a:t>Different methods of Publishing PowerApps within Teams</a:t>
            </a: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Diagram&#10;&#10;Description automatically generated">
            <a:extLst>
              <a:ext uri="{FF2B5EF4-FFF2-40B4-BE49-F238E27FC236}">
                <a16:creationId xmlns:a16="http://schemas.microsoft.com/office/drawing/2014/main" id="{AF5ECD33-C7D9-D6D9-3226-5336720CBB75}"/>
              </a:ext>
            </a:extLst>
          </p:cNvPr>
          <p:cNvPicPr>
            <a:picLocks noChangeAspect="1"/>
          </p:cNvPicPr>
          <p:nvPr/>
        </p:nvPicPr>
        <p:blipFill rotWithShape="1">
          <a:blip r:embed="rId2"/>
          <a:srcRect l="3768" r="-2"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49CD19BA-CD4F-7AA4-B9EB-CC6BE54A325D}"/>
              </a:ext>
            </a:extLst>
          </p:cNvPr>
          <p:cNvSpPr>
            <a:spLocks noGrp="1"/>
          </p:cNvSpPr>
          <p:nvPr>
            <p:ph idx="1"/>
          </p:nvPr>
        </p:nvSpPr>
        <p:spPr>
          <a:xfrm>
            <a:off x="6234329" y="2279018"/>
            <a:ext cx="5314543" cy="3375920"/>
          </a:xfrm>
        </p:spPr>
        <p:txBody>
          <a:bodyPr vert="horz" lIns="91440" tIns="45720" rIns="91440" bIns="45720" rtlCol="0" anchor="t">
            <a:normAutofit/>
          </a:bodyPr>
          <a:lstStyle/>
          <a:p>
            <a:pPr marL="457200" indent="-457200">
              <a:buFontTx/>
              <a:buAutoNum type="arabicPeriod"/>
            </a:pPr>
            <a:r>
              <a:rPr lang="en-GB" sz="2400" b="0" i="0" dirty="0">
                <a:effectLst/>
                <a:latin typeface="UICTFontTextStyleBody"/>
              </a:rPr>
              <a:t>Encapsulate existing Content, Apps, </a:t>
            </a:r>
            <a:r>
              <a:rPr lang="en-GB" sz="2400" dirty="0">
                <a:latin typeface="UICTFontTextStyleBody"/>
              </a:rPr>
              <a:t>SharePoint</a:t>
            </a:r>
            <a:r>
              <a:rPr lang="en-GB" sz="2400" b="0" i="0" dirty="0">
                <a:effectLst/>
                <a:latin typeface="UICTFontTextStyleBody"/>
              </a:rPr>
              <a:t> Pages ..etc. In Teams.</a:t>
            </a:r>
            <a:endParaRPr lang="en-GB" sz="2400" dirty="0">
              <a:effectLst/>
              <a:latin typeface=".AppleSystemUIFont"/>
            </a:endParaRPr>
          </a:p>
          <a:p>
            <a:pPr marL="457200" indent="-457200">
              <a:buAutoNum type="arabicPeriod"/>
            </a:pPr>
            <a:r>
              <a:rPr lang="fr-FR" sz="2400" dirty="0">
                <a:latin typeface="UICTFontTextStyleBody"/>
              </a:rPr>
              <a:t> </a:t>
            </a:r>
            <a:r>
              <a:rPr lang="en-GB" sz="2400" b="0" i="0" dirty="0">
                <a:effectLst/>
                <a:latin typeface="UICTFontTextStyleBody"/>
              </a:rPr>
              <a:t>Build your Apps within Teams.</a:t>
            </a:r>
            <a:endParaRPr lang="en-GB" sz="2400" dirty="0">
              <a:effectLst/>
              <a:latin typeface=".AppleSystemUIFont"/>
            </a:endParaRPr>
          </a:p>
          <a:p>
            <a:pPr marL="457200" indent="-457200">
              <a:buAutoNum type="arabicPeriod"/>
            </a:pPr>
            <a:r>
              <a:rPr lang="en-GB" sz="2400" b="0" i="0" dirty="0">
                <a:effectLst/>
                <a:latin typeface="UICTFontTextStyleBody"/>
              </a:rPr>
              <a:t>Use Visual Studio (or </a:t>
            </a:r>
            <a:r>
              <a:rPr lang="en-GB" sz="2400" dirty="0">
                <a:latin typeface="UICTFontTextStyleBody"/>
              </a:rPr>
              <a:t>VS Code</a:t>
            </a:r>
            <a:r>
              <a:rPr lang="en-GB" sz="2400" b="0" i="0" dirty="0">
                <a:effectLst/>
                <a:latin typeface="UICTFontTextStyleBody"/>
              </a:rPr>
              <a:t>) and Teams Toolkit SDK</a:t>
            </a:r>
            <a:endParaRPr lang="en-GB" sz="2400" dirty="0">
              <a:effectLst/>
              <a:latin typeface=".AppleSystemUIFont"/>
            </a:endParaRPr>
          </a:p>
          <a:p>
            <a:endParaRPr lang="en-US" sz="2400" dirty="0"/>
          </a:p>
        </p:txBody>
      </p:sp>
    </p:spTree>
    <p:extLst>
      <p:ext uri="{BB962C8B-B14F-4D97-AF65-F5344CB8AC3E}">
        <p14:creationId xmlns:p14="http://schemas.microsoft.com/office/powerpoint/2010/main" val="199566545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8915E-D2C9-2F2B-4C09-504DFC1C5317}"/>
              </a:ext>
            </a:extLst>
          </p:cNvPr>
          <p:cNvSpPr>
            <a:spLocks noGrp="1"/>
          </p:cNvSpPr>
          <p:nvPr>
            <p:ph type="title"/>
          </p:nvPr>
        </p:nvSpPr>
        <p:spPr>
          <a:xfrm>
            <a:off x="572493" y="238539"/>
            <a:ext cx="11018520" cy="1434415"/>
          </a:xfrm>
        </p:spPr>
        <p:txBody>
          <a:bodyPr anchor="b">
            <a:normAutofit/>
          </a:bodyPr>
          <a:lstStyle/>
          <a:p>
            <a:r>
              <a:rPr lang="en-GB" sz="3600" dirty="0"/>
              <a:t>Existing PowerApps, or Solutions (SharePoint Modern Pages, or other Web Applications </a:t>
            </a:r>
            <a:endParaRPr lang="en-GB" sz="3600" dirty="0">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D80A01-A1E4-7938-FE32-A1FD776DB8FB}"/>
              </a:ext>
            </a:extLst>
          </p:cNvPr>
          <p:cNvSpPr>
            <a:spLocks noGrp="1"/>
          </p:cNvSpPr>
          <p:nvPr>
            <p:ph idx="1"/>
          </p:nvPr>
        </p:nvSpPr>
        <p:spPr>
          <a:xfrm>
            <a:off x="572493" y="2071316"/>
            <a:ext cx="6713552" cy="4119172"/>
          </a:xfrm>
        </p:spPr>
        <p:txBody>
          <a:bodyPr anchor="t">
            <a:normAutofit/>
          </a:bodyPr>
          <a:lstStyle/>
          <a:p>
            <a:r>
              <a:rPr lang="en-US" sz="2200" dirty="0"/>
              <a:t>If you have already invested in a Power Platform solution, and your aim is to expose your application via Teams and take advantage of the high usage of Teams Clients, you can “Encapsulate” your application in a custom Teams Application.</a:t>
            </a:r>
            <a:endParaRPr lang="en-US" sz="2200" dirty="0">
              <a:cs typeface="Calibri"/>
            </a:endParaRPr>
          </a:p>
          <a:p>
            <a:r>
              <a:rPr lang="en-US" sz="2200" dirty="0"/>
              <a:t>The app can be published to your Organization Store</a:t>
            </a:r>
            <a:endParaRPr lang="en-US" sz="2200" dirty="0">
              <a:cs typeface="Calibri"/>
            </a:endParaRPr>
          </a:p>
          <a:p>
            <a:r>
              <a:rPr lang="en-US" sz="2200" dirty="0"/>
              <a:t>It can also be pinned to the left rail for all users (enforced, using Teams Policies).</a:t>
            </a:r>
            <a:endParaRPr lang="en-US" sz="2200" dirty="0">
              <a:cs typeface="Calibri"/>
            </a:endParaRPr>
          </a:p>
          <a:p>
            <a:r>
              <a:rPr lang="en-US" sz="2200" dirty="0"/>
              <a:t>Any update to your application from Power Platform will available in Teams (it runs as an I frame).</a:t>
            </a:r>
            <a:endParaRPr lang="en-US" sz="2200" dirty="0">
              <a:cs typeface="Calibri"/>
            </a:endParaRPr>
          </a:p>
        </p:txBody>
      </p:sp>
      <p:pic>
        <p:nvPicPr>
          <p:cNvPr id="4" name="Picture 4" descr="A picture containing text, vector graphics&#10;&#10;Description automatically generated">
            <a:extLst>
              <a:ext uri="{FF2B5EF4-FFF2-40B4-BE49-F238E27FC236}">
                <a16:creationId xmlns:a16="http://schemas.microsoft.com/office/drawing/2014/main" id="{606EE57C-B5C4-B80C-1599-9171E92B0765}"/>
              </a:ext>
            </a:extLst>
          </p:cNvPr>
          <p:cNvPicPr>
            <a:picLocks noChangeAspect="1"/>
          </p:cNvPicPr>
          <p:nvPr/>
        </p:nvPicPr>
        <p:blipFill rotWithShape="1">
          <a:blip r:embed="rId2"/>
          <a:srcRect l="1337" r="2455" b="-3"/>
          <a:stretch/>
        </p:blipFill>
        <p:spPr>
          <a:xfrm>
            <a:off x="7675658" y="2093976"/>
            <a:ext cx="3941064" cy="4096512"/>
          </a:xfrm>
          <a:prstGeom prst="rect">
            <a:avLst/>
          </a:prstGeom>
        </p:spPr>
      </p:pic>
    </p:spTree>
    <p:extLst>
      <p:ext uri="{BB962C8B-B14F-4D97-AF65-F5344CB8AC3E}">
        <p14:creationId xmlns:p14="http://schemas.microsoft.com/office/powerpoint/2010/main" val="129557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9B02E-6906-CBDF-5579-52E3582ABB5E}"/>
              </a:ext>
            </a:extLst>
          </p:cNvPr>
          <p:cNvSpPr>
            <a:spLocks noGrp="1"/>
          </p:cNvSpPr>
          <p:nvPr>
            <p:ph type="title"/>
          </p:nvPr>
        </p:nvSpPr>
        <p:spPr>
          <a:xfrm>
            <a:off x="572493" y="238539"/>
            <a:ext cx="11018520" cy="1434415"/>
          </a:xfrm>
        </p:spPr>
        <p:txBody>
          <a:bodyPr anchor="b">
            <a:normAutofit/>
          </a:bodyPr>
          <a:lstStyle/>
          <a:p>
            <a:r>
              <a:rPr lang="fr-FR" sz="5400"/>
              <a:t>Option 1 – Pros </a:t>
            </a:r>
            <a:endParaRPr lang="en-US" sz="5400"/>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5C483F-2C6B-938F-1100-C95009FC5F02}"/>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GB" sz="2200" b="0" i="0" dirty="0">
                <a:effectLst/>
                <a:latin typeface="UICTFontTextStyleBody"/>
              </a:rPr>
              <a:t>This method is very simple and does not require much work, especially when you have existing applications that you want to surface quickly in Teams and take advantage to the increase usage of Teams.</a:t>
            </a:r>
            <a:endParaRPr lang="en-GB" sz="2200" dirty="0">
              <a:effectLst/>
              <a:latin typeface=".AppleSystemUIFont"/>
            </a:endParaRPr>
          </a:p>
          <a:p>
            <a:r>
              <a:rPr lang="en-GB" sz="2200" b="0" i="0" dirty="0">
                <a:effectLst/>
                <a:latin typeface="UICTFontTextStyleBody"/>
              </a:rPr>
              <a:t>One of the </a:t>
            </a:r>
            <a:r>
              <a:rPr lang="en-GB" sz="2200" dirty="0">
                <a:latin typeface="UICTFontTextStyleBody"/>
              </a:rPr>
              <a:t>biggest</a:t>
            </a:r>
            <a:r>
              <a:rPr lang="en-GB" sz="2200" b="0" i="0" dirty="0">
                <a:effectLst/>
                <a:latin typeface="UICTFontTextStyleBody"/>
              </a:rPr>
              <a:t> Pros is that you will be just wrapping your existing applications in Teams, and the complexity level of such application is very minimal.</a:t>
            </a:r>
            <a:endParaRPr lang="en-GB" sz="2200" dirty="0">
              <a:effectLst/>
              <a:latin typeface=".AppleSystemUIFont"/>
            </a:endParaRPr>
          </a:p>
          <a:p>
            <a:r>
              <a:rPr lang="en-GB" sz="2200" b="0" i="0" dirty="0">
                <a:effectLst/>
                <a:latin typeface="UICTFontTextStyleBody"/>
              </a:rPr>
              <a:t>You will be </a:t>
            </a:r>
            <a:r>
              <a:rPr lang="en-GB" sz="2200" dirty="0">
                <a:latin typeface="UICTFontTextStyleBody"/>
              </a:rPr>
              <a:t>building </a:t>
            </a:r>
            <a:r>
              <a:rPr lang="en-GB" sz="2200" dirty="0">
                <a:ea typeface="+mn-lt"/>
                <a:cs typeface="+mn-lt"/>
              </a:rPr>
              <a:t>(Your Application Manifest) </a:t>
            </a:r>
            <a:r>
              <a:rPr lang="en-GB" sz="2200" dirty="0">
                <a:latin typeface="UICTFontTextStyleBody"/>
              </a:rPr>
              <a:t>once only, </a:t>
            </a:r>
            <a:r>
              <a:rPr lang="en-GB" sz="2200" b="0" i="0" dirty="0">
                <a:effectLst/>
                <a:latin typeface="UICTFontTextStyleBody"/>
              </a:rPr>
              <a:t>any new updates </a:t>
            </a:r>
            <a:r>
              <a:rPr lang="en-GB" sz="2200" dirty="0">
                <a:latin typeface="UICTFontTextStyleBody"/>
              </a:rPr>
              <a:t>to your</a:t>
            </a:r>
            <a:r>
              <a:rPr lang="en-GB" sz="2200" b="0" i="0" dirty="0">
                <a:effectLst/>
                <a:latin typeface="UICTFontTextStyleBody"/>
              </a:rPr>
              <a:t> existing business application will just load in the previously built Teams </a:t>
            </a:r>
            <a:r>
              <a:rPr lang="en-GB" sz="2200" dirty="0">
                <a:latin typeface="UICTFontTextStyleBody"/>
              </a:rPr>
              <a:t>Application</a:t>
            </a:r>
            <a:r>
              <a:rPr lang="en-GB" sz="2200" b="0" i="0" dirty="0">
                <a:effectLst/>
                <a:latin typeface="UICTFontTextStyleBody"/>
              </a:rPr>
              <a:t>.</a:t>
            </a:r>
            <a:endParaRPr lang="en-GB" sz="2200" dirty="0">
              <a:effectLst/>
              <a:latin typeface=".AppleSystemUIFont"/>
            </a:endParaRPr>
          </a:p>
        </p:txBody>
      </p:sp>
      <p:pic>
        <p:nvPicPr>
          <p:cNvPr id="4" name="Picture 4">
            <a:extLst>
              <a:ext uri="{FF2B5EF4-FFF2-40B4-BE49-F238E27FC236}">
                <a16:creationId xmlns:a16="http://schemas.microsoft.com/office/drawing/2014/main" id="{1C85A726-8C22-1320-00EC-33CEC1E85C02}"/>
              </a:ext>
            </a:extLst>
          </p:cNvPr>
          <p:cNvPicPr>
            <a:picLocks noChangeAspect="1"/>
          </p:cNvPicPr>
          <p:nvPr/>
        </p:nvPicPr>
        <p:blipFill rotWithShape="1">
          <a:blip r:embed="rId2"/>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875362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9B02E-6906-CBDF-5579-52E3582ABB5E}"/>
              </a:ext>
            </a:extLst>
          </p:cNvPr>
          <p:cNvSpPr>
            <a:spLocks noGrp="1"/>
          </p:cNvSpPr>
          <p:nvPr>
            <p:ph type="title"/>
          </p:nvPr>
        </p:nvSpPr>
        <p:spPr>
          <a:xfrm>
            <a:off x="572493" y="238539"/>
            <a:ext cx="11018520" cy="1434415"/>
          </a:xfrm>
        </p:spPr>
        <p:txBody>
          <a:bodyPr anchor="b">
            <a:normAutofit/>
          </a:bodyPr>
          <a:lstStyle/>
          <a:p>
            <a:r>
              <a:rPr lang="fr-FR" sz="5400"/>
              <a:t>Option 1 – Cons</a:t>
            </a:r>
            <a:endParaRPr lang="en-US" sz="5400"/>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404B940-B65E-3F42-E21E-11DFC804E531}"/>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GB" sz="2200" b="0" i="0" dirty="0">
                <a:effectLst/>
                <a:latin typeface="UICTFontTextStyleBody"/>
              </a:rPr>
              <a:t>When it comes to the Cons of this </a:t>
            </a:r>
            <a:r>
              <a:rPr lang="en-GB" sz="2200" dirty="0">
                <a:latin typeface="UICTFontTextStyleBody"/>
              </a:rPr>
              <a:t>approach</a:t>
            </a:r>
            <a:r>
              <a:rPr lang="en-GB" sz="2200" b="0" i="0" dirty="0">
                <a:effectLst/>
                <a:latin typeface="UICTFontTextStyleBody"/>
              </a:rPr>
              <a:t>, </a:t>
            </a:r>
            <a:r>
              <a:rPr lang="en-GB" sz="2200" dirty="0">
                <a:latin typeface="UICTFontTextStyleBody"/>
              </a:rPr>
              <a:t>there are no much cons here, except :</a:t>
            </a:r>
            <a:r>
              <a:rPr lang="en-GB" sz="2200" b="0" i="0" dirty="0">
                <a:effectLst/>
                <a:latin typeface="UICTFontTextStyleBody"/>
              </a:rPr>
              <a:t> </a:t>
            </a:r>
            <a:endParaRPr lang="en-GB" sz="2200" dirty="0">
              <a:effectLst/>
              <a:latin typeface=".AppleSystemUIFont"/>
            </a:endParaRPr>
          </a:p>
          <a:p>
            <a:r>
              <a:rPr lang="en-GB" sz="2200" b="0" i="0" dirty="0">
                <a:effectLst/>
                <a:latin typeface="UICTFontTextStyleBody"/>
              </a:rPr>
              <a:t>Single Sign on can be tricky to configure especially with </a:t>
            </a:r>
            <a:r>
              <a:rPr lang="en-GB" sz="2200" dirty="0">
                <a:latin typeface="UICTFontTextStyleBody"/>
              </a:rPr>
              <a:t>non-MS</a:t>
            </a:r>
            <a:r>
              <a:rPr lang="en-GB" sz="2200" b="0" i="0" dirty="0">
                <a:effectLst/>
                <a:latin typeface="UICTFontTextStyleBody"/>
              </a:rPr>
              <a:t> Solutions.</a:t>
            </a:r>
            <a:endParaRPr lang="en-GB" sz="2200" dirty="0">
              <a:effectLst/>
              <a:latin typeface=".AppleSystemUIFont"/>
            </a:endParaRPr>
          </a:p>
          <a:p>
            <a:r>
              <a:rPr lang="en-GB" sz="2200" b="0" i="0" dirty="0">
                <a:effectLst/>
                <a:latin typeface="UICTFontTextStyleBody"/>
              </a:rPr>
              <a:t>If you are also planning to include web pages (SharePoint modern pages or business web applications), and these last have a link which opens in a new tab, your users will have to switch back to Teams to continue their journey with your </a:t>
            </a:r>
            <a:r>
              <a:rPr lang="en-GB" sz="2200" dirty="0">
                <a:latin typeface="UICTFontTextStyleBody"/>
              </a:rPr>
              <a:t>application</a:t>
            </a:r>
            <a:r>
              <a:rPr lang="en-GB" sz="2200" b="0" i="0" dirty="0">
                <a:effectLst/>
                <a:latin typeface="UICTFontTextStyleBody"/>
              </a:rPr>
              <a:t>.</a:t>
            </a:r>
            <a:endParaRPr lang="en-GB" sz="2200" dirty="0">
              <a:effectLst/>
              <a:latin typeface=".AppleSystemUIFont"/>
            </a:endParaRPr>
          </a:p>
          <a:p>
            <a:r>
              <a:rPr lang="en-GB" sz="2200" b="0" i="0" dirty="0">
                <a:effectLst/>
                <a:latin typeface="UICTFontTextStyleBody"/>
              </a:rPr>
              <a:t>Such applications can only be deployed to your organisation store</a:t>
            </a:r>
            <a:r>
              <a:rPr lang="en-GB" sz="2200" dirty="0">
                <a:latin typeface="UICTFontTextStyleBody"/>
              </a:rPr>
              <a:t>.</a:t>
            </a:r>
            <a:endParaRPr lang="en-GB" sz="2200" dirty="0">
              <a:effectLst/>
              <a:latin typeface=".AppleSystemUIFont"/>
            </a:endParaRPr>
          </a:p>
        </p:txBody>
      </p:sp>
      <p:pic>
        <p:nvPicPr>
          <p:cNvPr id="4" name="Picture 4">
            <a:extLst>
              <a:ext uri="{FF2B5EF4-FFF2-40B4-BE49-F238E27FC236}">
                <a16:creationId xmlns:a16="http://schemas.microsoft.com/office/drawing/2014/main" id="{1C85A726-8C22-1320-00EC-33CEC1E85C02}"/>
              </a:ext>
            </a:extLst>
          </p:cNvPr>
          <p:cNvPicPr>
            <a:picLocks noChangeAspect="1"/>
          </p:cNvPicPr>
          <p:nvPr/>
        </p:nvPicPr>
        <p:blipFill rotWithShape="1">
          <a:blip r:embed="rId2"/>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61594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5426-FA6F-81CF-6BD8-F34C92D5D36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Demo Time !</a:t>
            </a:r>
          </a:p>
        </p:txBody>
      </p:sp>
      <p:sp>
        <p:nvSpPr>
          <p:cNvPr id="24" name="Freeform: Shape 2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FA865DDD-7C18-8F18-5EEB-F9B8E4867AD6}"/>
              </a:ext>
            </a:extLst>
          </p:cNvPr>
          <p:cNvPicPr>
            <a:picLocks noChangeAspect="1"/>
          </p:cNvPicPr>
          <p:nvPr/>
        </p:nvPicPr>
        <p:blipFill rotWithShape="1">
          <a:blip r:embed="rId2"/>
          <a:srcRect l="14500" r="1708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1934342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1010</Words>
  <Application>Microsoft Macintosh PowerPoint</Application>
  <PresentationFormat>Widescreen</PresentationFormat>
  <Paragraphs>69</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.AppleSystemUIFont</vt:lpstr>
      <vt:lpstr>Arial</vt:lpstr>
      <vt:lpstr>Calibri</vt:lpstr>
      <vt:lpstr>Calibri Light</vt:lpstr>
      <vt:lpstr>UICTFontTextStyleBody</vt:lpstr>
      <vt:lpstr>Office Theme</vt:lpstr>
      <vt:lpstr>PowerPoint Presentation</vt:lpstr>
      <vt:lpstr>Samir Daoudi</vt:lpstr>
      <vt:lpstr>Why Building Applications for MS Teams?</vt:lpstr>
      <vt:lpstr>PowerPoint Presentation</vt:lpstr>
      <vt:lpstr>Different methods of Publishing PowerApps within Teams</vt:lpstr>
      <vt:lpstr>Existing PowerApps, or Solutions (SharePoint Modern Pages, or other Web Applications </vt:lpstr>
      <vt:lpstr>Option 1 – Pros </vt:lpstr>
      <vt:lpstr>Option 1 – Cons</vt:lpstr>
      <vt:lpstr>Demo Time !</vt:lpstr>
      <vt:lpstr>Build for Teams in Teams !</vt:lpstr>
      <vt:lpstr>Option 2 – Pros </vt:lpstr>
      <vt:lpstr>Option 2 – Cons</vt:lpstr>
      <vt:lpstr>Demo Time !</vt:lpstr>
      <vt:lpstr>Custom Teams applications with VS Code.</vt:lpstr>
      <vt:lpstr>Option 3 – Pros</vt:lpstr>
      <vt:lpstr>Option 3 – Cons</vt:lpstr>
      <vt:lpstr>Additional resources</vt:lpstr>
      <vt:lpstr>Want to learn more ??</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Apps  Teams Integrations</dc:title>
  <dc:creator>Samir Daoudi</dc:creator>
  <cp:lastModifiedBy>Samir Daoudi</cp:lastModifiedBy>
  <cp:revision>2</cp:revision>
  <dcterms:created xsi:type="dcterms:W3CDTF">2022-10-29T10:35:37Z</dcterms:created>
  <dcterms:modified xsi:type="dcterms:W3CDTF">2023-06-29T22:29:54Z</dcterms:modified>
</cp:coreProperties>
</file>