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81" r:id="rId2"/>
    <p:sldId id="282" r:id="rId3"/>
    <p:sldId id="283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37"/>
    <p:restoredTop sz="96327"/>
  </p:normalViewPr>
  <p:slideViewPr>
    <p:cSldViewPr snapToGrid="0">
      <p:cViewPr varScale="1">
        <p:scale>
          <a:sx n="96" d="100"/>
          <a:sy n="96" d="100"/>
        </p:scale>
        <p:origin x="200" y="8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25BF9-FBCC-B7C5-87D6-4F44F33148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16AA8F-79EE-0A7E-DA63-A31A72AA71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A2E1C5-C5F5-5EE6-57D6-D00ABE220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78BB1-15C5-6147-8535-28AC425E10E3}" type="datetimeFigureOut">
              <a:rPr lang="en-US" smtClean="0"/>
              <a:t>6/29/23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FB093E-96CF-22D7-E413-D5A7B3AC8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E92DA5-C943-1431-5BDD-10B092B5C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C152F-D0B5-9749-A526-468662164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974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BC997E-EBBA-7C2C-3EC0-A737F7542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D7D892-835E-E0B9-9DC1-AE7DC547CB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643E39-0295-94E0-EFB8-D582BED4A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78BB1-15C5-6147-8535-28AC425E10E3}" type="datetimeFigureOut">
              <a:rPr lang="en-US" smtClean="0"/>
              <a:t>6/29/23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998F91-C7D2-2829-EF4C-4AEFBCD17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253500-801F-D830-E649-A879F61E7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C152F-D0B5-9749-A526-468662164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622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4E17E9A-A498-2EDC-76CC-C5F41DA198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9D5AA0-0EEC-38D4-433B-B502E1EB06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5FD60C-7940-FF1A-E2D7-50C9350203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78BB1-15C5-6147-8535-28AC425E10E3}" type="datetimeFigureOut">
              <a:rPr lang="en-US" smtClean="0"/>
              <a:t>6/29/23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F9F1CE-3EEF-AFB5-17AC-D4912014A4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87133D-77DD-7378-AC5C-B056BE176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C152F-D0B5-9749-A526-468662164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117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10CF4C-0859-4578-C45D-09FAF5010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A9F75B-9B13-5895-32F6-4EFEE8899B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8003B1-395A-292C-E988-4D70DA125E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78BB1-15C5-6147-8535-28AC425E10E3}" type="datetimeFigureOut">
              <a:rPr lang="en-US" smtClean="0"/>
              <a:t>6/29/23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862FAA-529F-759B-E6D7-13B69515E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1C3365-8740-2260-549A-DCD689D0D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C152F-D0B5-9749-A526-468662164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522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B6754-2E4A-0CC4-312B-127306182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EBE55A-1435-CFFE-798F-AA98320366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C76D7B-AED7-29FA-7CA1-5ABCF22B7B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78BB1-15C5-6147-8535-28AC425E10E3}" type="datetimeFigureOut">
              <a:rPr lang="en-US" smtClean="0"/>
              <a:t>6/29/23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8DF336-5F02-F774-1273-368AA1134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EBE92A-678C-7739-C6C7-398CFD1D0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C152F-D0B5-9749-A526-468662164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142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BF29F0-84B5-6423-87BA-60F084C0B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03AFEB-B2A7-4CAC-8F1A-CCE31F0E28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B19F12-F90B-975C-71D9-1263AB5687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3347AD-0AA6-DE8F-5C88-B5E522F3B9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78BB1-15C5-6147-8535-28AC425E10E3}" type="datetimeFigureOut">
              <a:rPr lang="en-US" smtClean="0"/>
              <a:t>6/29/23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904F19-317D-1A61-7339-EF50CE303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8DF742-9930-5E08-D3ED-FE49436FE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C152F-D0B5-9749-A526-468662164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692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38106-60A0-3128-277C-9BE9772EF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F1B9CB-4FFC-6FCC-9DB6-EC15823B65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87B2E2-E998-8460-E51B-CB3E6D3D52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8ADEAA-4E48-91AF-A3C7-0144373D52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3D9F9B-A43F-BDBB-03C7-C2C78F272C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BB02BDF-9A3F-2D08-56BC-76BAB90DF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78BB1-15C5-6147-8535-28AC425E10E3}" type="datetimeFigureOut">
              <a:rPr lang="en-US" smtClean="0"/>
              <a:t>6/29/23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CB98F9-539E-A648-93A8-56F893146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F88AFC8-77ED-E3B7-46EA-84C28E308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C152F-D0B5-9749-A526-468662164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932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1F5124-D783-7CC1-1E0F-B34E7A5EC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F066A5-5CFE-DCE8-A496-973662F54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78BB1-15C5-6147-8535-28AC425E10E3}" type="datetimeFigureOut">
              <a:rPr lang="en-US" smtClean="0"/>
              <a:t>6/29/23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25960E-DB21-42C9-9C26-B55010FDF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702F2F-80E2-462D-01A0-7F875AEF1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C152F-D0B5-9749-A526-468662164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28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445493-514A-899F-A42F-622FA3B79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78BB1-15C5-6147-8535-28AC425E10E3}" type="datetimeFigureOut">
              <a:rPr lang="en-US" smtClean="0"/>
              <a:t>6/29/23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6AF4C5-7CB2-8CDD-143B-7BF6A96A2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941093-3ADE-DCE2-A3FC-53CAFFA5A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C152F-D0B5-9749-A526-468662164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076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C17C0-88C4-6E1C-0E3F-39509DBCD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4E2E32-89BE-DBC1-E0B6-E70441A728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E130D5-CA04-2CB2-87F7-D9C911EE99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58AB7D-557D-79C8-76B1-2AF2DEE04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78BB1-15C5-6147-8535-28AC425E10E3}" type="datetimeFigureOut">
              <a:rPr lang="en-US" smtClean="0"/>
              <a:t>6/29/23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B5D209-8328-742C-C767-75ABB3349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751233-31AE-C852-8C4E-5A5451B10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C152F-D0B5-9749-A526-468662164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360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8AA6A-564B-CA2A-53FB-F9E35DDE5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055C10-98D0-5DF8-5FE0-2278F442D8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2AEB95-AD16-47FE-3ACE-DA0D8C175F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ED5483-FBC0-CF4D-378A-612AF55CC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78BB1-15C5-6147-8535-28AC425E10E3}" type="datetimeFigureOut">
              <a:rPr lang="en-US" smtClean="0"/>
              <a:t>6/29/23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0ABAB5-4934-E554-F0E9-ACBFB7D7A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F44C85-AB9B-A5A4-67BC-DC8992E54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C152F-D0B5-9749-A526-468662164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276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8DCC36D-3033-1820-945B-210F5C5D6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F067BF-A369-BD8F-CBC5-9FE3BFA6BD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DE5D74-DB2B-EB50-65DD-202568F799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B78BB1-15C5-6147-8535-28AC425E10E3}" type="datetimeFigureOut">
              <a:rPr lang="en-US" smtClean="0"/>
              <a:t>6/29/23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D70236-C60E-619A-54B3-D3AF0526AD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D83F0E-774B-5892-E457-8A15B51320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8C152F-D0B5-9749-A526-468662164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031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daoudisamir.com/" TargetMode="External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linkedin.com/in/samir-daoudi-92b19330/" TargetMode="External"/><Relationship Id="rId11" Type="http://schemas.openxmlformats.org/officeDocument/2006/relationships/image" Target="../media/image11.png"/><Relationship Id="rId5" Type="http://schemas.openxmlformats.org/officeDocument/2006/relationships/hyperlink" Target="https://twitter.com/daoudi_samir" TargetMode="External"/><Relationship Id="rId10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1" descr="Background pattern&#10;&#10;Description automatically generated">
            <a:extLst>
              <a:ext uri="{FF2B5EF4-FFF2-40B4-BE49-F238E27FC236}">
                <a16:creationId xmlns:a16="http://schemas.microsoft.com/office/drawing/2014/main" id="{DB16B72E-8750-10DC-C71D-A1A101F44E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84496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D18CDAB3-52BD-2860-8C10-6948D64E0F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0832" y="56569"/>
            <a:ext cx="1383957" cy="173846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D085B92-F32A-4A3F-9907-61CF86D40909}"/>
              </a:ext>
            </a:extLst>
          </p:cNvPr>
          <p:cNvSpPr txBox="1"/>
          <p:nvPr/>
        </p:nvSpPr>
        <p:spPr>
          <a:xfrm>
            <a:off x="1681376" y="2354253"/>
            <a:ext cx="99695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Track your Modern SharePoint Site Usage with Google Analytics</a:t>
            </a:r>
          </a:p>
          <a:p>
            <a:endParaRPr lang="en-US" sz="4000" b="1" dirty="0"/>
          </a:p>
        </p:txBody>
      </p:sp>
      <p:sp>
        <p:nvSpPr>
          <p:cNvPr id="24" name="Title 23">
            <a:extLst>
              <a:ext uri="{FF2B5EF4-FFF2-40B4-BE49-F238E27FC236}">
                <a16:creationId xmlns:a16="http://schemas.microsoft.com/office/drawing/2014/main" id="{97E7CBB0-D1C2-C8D6-727B-7D02597E8D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8653" y="469474"/>
            <a:ext cx="8714947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Viva Connection and SharePoint Framework Bi-Weekly Community Call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71CA15B-CF3F-F7B8-FEA7-C9D8590AD5E2}"/>
              </a:ext>
            </a:extLst>
          </p:cNvPr>
          <p:cNvSpPr txBox="1"/>
          <p:nvPr/>
        </p:nvSpPr>
        <p:spPr>
          <a:xfrm>
            <a:off x="101317" y="6443408"/>
            <a:ext cx="9307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https://samtech365.com/track-your-modern-</a:t>
            </a:r>
            <a:r>
              <a:rPr lang="en-US" dirty="0" err="1"/>
              <a:t>sharepoint</a:t>
            </a:r>
            <a:r>
              <a:rPr lang="en-US" dirty="0"/>
              <a:t>-site-usage-with-google-analytics/</a:t>
            </a:r>
          </a:p>
        </p:txBody>
      </p:sp>
      <p:sp>
        <p:nvSpPr>
          <p:cNvPr id="26" name="Title 23">
            <a:extLst>
              <a:ext uri="{FF2B5EF4-FFF2-40B4-BE49-F238E27FC236}">
                <a16:creationId xmlns:a16="http://schemas.microsoft.com/office/drawing/2014/main" id="{C789D0DB-057B-B1B0-7910-73DDC01AC63E}"/>
              </a:ext>
            </a:extLst>
          </p:cNvPr>
          <p:cNvSpPr txBox="1">
            <a:spLocks/>
          </p:cNvSpPr>
          <p:nvPr/>
        </p:nvSpPr>
        <p:spPr>
          <a:xfrm>
            <a:off x="-14361" y="3670637"/>
            <a:ext cx="12206361" cy="646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/>
              <a:t>29</a:t>
            </a:r>
            <a:r>
              <a:rPr lang="en-US" sz="3200" baseline="30000" dirty="0"/>
              <a:t>th</a:t>
            </a:r>
            <a:r>
              <a:rPr lang="en-US" sz="3200" dirty="0"/>
              <a:t> June 2023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CC98195-96C5-F3CC-B5C7-15EDBE1E9F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19" y="4484071"/>
            <a:ext cx="1724162" cy="1684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933C376E-0FC8-3F3F-D051-8EDDB554CC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9697" y="4715150"/>
            <a:ext cx="3862659" cy="1329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76293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1" descr="Background pattern&#10;&#10;Description automatically generated">
            <a:extLst>
              <a:ext uri="{FF2B5EF4-FFF2-40B4-BE49-F238E27FC236}">
                <a16:creationId xmlns:a16="http://schemas.microsoft.com/office/drawing/2014/main" id="{DB16B72E-8750-10DC-C71D-A1A101F44E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0797"/>
            <a:ext cx="12404784" cy="700464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FBBCD4F-D2D2-B6D9-7345-23B2166ED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031" y="526157"/>
            <a:ext cx="10515600" cy="903443"/>
          </a:xfrm>
        </p:spPr>
        <p:txBody>
          <a:bodyPr>
            <a:normAutofit/>
          </a:bodyPr>
          <a:lstStyle/>
          <a:p>
            <a:r>
              <a:rPr lang="en-GB" sz="3600" b="1" dirty="0">
                <a:cs typeface="Calibri Light"/>
              </a:rPr>
              <a:t>Samir Daoudi – </a:t>
            </a:r>
            <a:r>
              <a:rPr lang="en-GB" sz="2400" dirty="0">
                <a:cs typeface="Calibri Light"/>
              </a:rPr>
              <a:t>Power Platform Architect</a:t>
            </a:r>
            <a:endParaRPr lang="en-US" sz="3600" dirty="0"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F7446C-048A-A9E0-8F9A-2898E33162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7421" y="1491013"/>
            <a:ext cx="8626514" cy="245512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2400" dirty="0">
                <a:cs typeface="Calibri"/>
              </a:rPr>
              <a:t>18 Microsoft Certifications, Power Platform, SharePoint, M365, SQL Server &amp; .NET.</a:t>
            </a:r>
            <a:endParaRPr lang="en-US" sz="2400" dirty="0">
              <a:cs typeface="Calibri" panose="020F0502020204030204"/>
            </a:endParaRPr>
          </a:p>
          <a:p>
            <a:r>
              <a:rPr lang="en-GB" sz="2400" dirty="0">
                <a:cs typeface="Calibri"/>
              </a:rPr>
              <a:t>13 Years' Experience - Microsoft Technologies Stack.</a:t>
            </a:r>
          </a:p>
          <a:p>
            <a:r>
              <a:rPr lang="en-GB" sz="2400" dirty="0">
                <a:cs typeface="Calibri"/>
              </a:rPr>
              <a:t>Blogger and Technology enthusiast.</a:t>
            </a:r>
          </a:p>
          <a:p>
            <a:endParaRPr lang="en-GB" sz="2400" dirty="0">
              <a:cs typeface="Calibri"/>
            </a:endParaRPr>
          </a:p>
          <a:p>
            <a:endParaRPr lang="en-GB" sz="2400" dirty="0">
              <a:cs typeface="Calibri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F824AB6-063B-7986-176D-CADAEFC84752}"/>
              </a:ext>
            </a:extLst>
          </p:cNvPr>
          <p:cNvGrpSpPr/>
          <p:nvPr/>
        </p:nvGrpSpPr>
        <p:grpSpPr>
          <a:xfrm>
            <a:off x="289546" y="5236395"/>
            <a:ext cx="8467277" cy="1747457"/>
            <a:chOff x="608762" y="3259314"/>
            <a:chExt cx="8467277" cy="1747457"/>
          </a:xfrm>
        </p:grpSpPr>
        <p:pic>
          <p:nvPicPr>
            <p:cNvPr id="4" name="Picture 4" descr="A picture containing ax, vector graphics, silhouette&#10;&#10;Description automatically generated">
              <a:extLst>
                <a:ext uri="{FF2B5EF4-FFF2-40B4-BE49-F238E27FC236}">
                  <a16:creationId xmlns:a16="http://schemas.microsoft.com/office/drawing/2014/main" id="{394B44BB-30C1-6FDF-BB31-1E6BE1D3B6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0247" y="3784476"/>
              <a:ext cx="354229" cy="364526"/>
            </a:xfrm>
            <a:prstGeom prst="rect">
              <a:avLst/>
            </a:prstGeom>
          </p:spPr>
        </p:pic>
        <p:pic>
          <p:nvPicPr>
            <p:cNvPr id="5" name="Picture 5" descr="Logo, icon&#10;&#10;Description automatically generated">
              <a:extLst>
                <a:ext uri="{FF2B5EF4-FFF2-40B4-BE49-F238E27FC236}">
                  <a16:creationId xmlns:a16="http://schemas.microsoft.com/office/drawing/2014/main" id="{58126B76-4F2C-B8C7-1C79-413195E56F9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80842" y="4216963"/>
              <a:ext cx="313039" cy="313039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262A011-C0FE-132A-9755-CBAFE8AC5129}"/>
                </a:ext>
              </a:extLst>
            </p:cNvPr>
            <p:cNvSpPr txBox="1"/>
            <p:nvPr/>
          </p:nvSpPr>
          <p:spPr>
            <a:xfrm>
              <a:off x="1115388" y="3735050"/>
              <a:ext cx="6582788" cy="461665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GB" sz="2400">
                  <a:ea typeface="+mn-lt"/>
                  <a:cs typeface="+mn-lt"/>
                  <a:hlinkClick r:id="rId5"/>
                </a:rPr>
                <a:t>@daoudi_samir</a:t>
              </a:r>
              <a:endParaRPr lang="en-US" sz="2400">
                <a:ea typeface="+mn-lt"/>
                <a:cs typeface="+mn-lt"/>
                <a:hlinkClick r:id="rId5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5934FD8-C6FD-780E-F522-1F9897D6F9D4}"/>
                </a:ext>
              </a:extLst>
            </p:cNvPr>
            <p:cNvSpPr txBox="1"/>
            <p:nvPr/>
          </p:nvSpPr>
          <p:spPr>
            <a:xfrm>
              <a:off x="1115389" y="4175774"/>
              <a:ext cx="7960650" cy="830997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2400">
                  <a:hlinkClick r:id="rId6"/>
                </a:rPr>
                <a:t>https://www.linkedin.com/in/samir-daoudi-92b19330/</a:t>
              </a:r>
              <a:endParaRPr lang="en-US" sz="2400"/>
            </a:p>
            <a:p>
              <a:endParaRPr lang="en-US" sz="2400">
                <a:cs typeface="Calibri"/>
              </a:endParaRPr>
            </a:p>
          </p:txBody>
        </p:sp>
        <p:pic>
          <p:nvPicPr>
            <p:cNvPr id="8" name="Picture 8" descr="Logo&#10;&#10;Description automatically generated">
              <a:extLst>
                <a:ext uri="{FF2B5EF4-FFF2-40B4-BE49-F238E27FC236}">
                  <a16:creationId xmlns:a16="http://schemas.microsoft.com/office/drawing/2014/main" id="{B903E108-8132-645B-34F3-87F6A2D313A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08762" y="3259314"/>
              <a:ext cx="446903" cy="457201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2D95784-BBAB-6276-B384-39FDB4EF7735}"/>
                </a:ext>
              </a:extLst>
            </p:cNvPr>
            <p:cNvSpPr txBox="1"/>
            <p:nvPr/>
          </p:nvSpPr>
          <p:spPr>
            <a:xfrm>
              <a:off x="1115389" y="3300504"/>
              <a:ext cx="5552312" cy="461665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GB" sz="2400" dirty="0">
                  <a:solidFill>
                    <a:srgbClr val="0563C1"/>
                  </a:solidFill>
                  <a:cs typeface="Arial"/>
                  <a:hlinkClick r:id="rId8"/>
                </a:rPr>
                <a:t>https://www.daoudisamir.com</a:t>
              </a:r>
              <a:r>
                <a:rPr lang="en-GB" sz="2400" dirty="0">
                  <a:cs typeface="Arial"/>
                </a:rPr>
                <a:t>​</a:t>
              </a:r>
              <a:endParaRPr lang="en-US" sz="2400" dirty="0"/>
            </a:p>
          </p:txBody>
        </p:sp>
      </p:grpSp>
      <p:pic>
        <p:nvPicPr>
          <p:cNvPr id="11" name="Picture 11" descr="Qr code&#10;&#10;Description automatically generated">
            <a:extLst>
              <a:ext uri="{FF2B5EF4-FFF2-40B4-BE49-F238E27FC236}">
                <a16:creationId xmlns:a16="http://schemas.microsoft.com/office/drawing/2014/main" id="{1F96938C-4900-2B37-612A-63E3C1BBAD5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038347" y="5084652"/>
            <a:ext cx="1761033" cy="1773348"/>
          </a:xfrm>
          <a:prstGeom prst="rect">
            <a:avLst/>
          </a:prstGeom>
        </p:spPr>
      </p:pic>
      <p:pic>
        <p:nvPicPr>
          <p:cNvPr id="30" name="Picture 30">
            <a:extLst>
              <a:ext uri="{FF2B5EF4-FFF2-40B4-BE49-F238E27FC236}">
                <a16:creationId xmlns:a16="http://schemas.microsoft.com/office/drawing/2014/main" id="{11B4A59C-4FB9-C742-E115-012BFB1ACF4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038347" y="526157"/>
            <a:ext cx="1929714" cy="19297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5" descr="A picture containing text, sign, outdoor, blue&#10;&#10;Description automatically generated">
            <a:extLst>
              <a:ext uri="{FF2B5EF4-FFF2-40B4-BE49-F238E27FC236}">
                <a16:creationId xmlns:a16="http://schemas.microsoft.com/office/drawing/2014/main" id="{CE9753C3-3AB5-8EB0-6CEA-4AD560922F5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437475" y="3644822"/>
            <a:ext cx="1075038" cy="1075038"/>
          </a:xfrm>
          <a:prstGeom prst="rect">
            <a:avLst/>
          </a:prstGeom>
        </p:spPr>
      </p:pic>
      <p:pic>
        <p:nvPicPr>
          <p:cNvPr id="13" name="Picture 17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3CA55A1-45E8-8086-49B0-4DA0495BE37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601070" y="3644823"/>
            <a:ext cx="1075038" cy="1075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9437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9">
            <a:extLst>
              <a:ext uri="{FF2B5EF4-FFF2-40B4-BE49-F238E27FC236}">
                <a16:creationId xmlns:a16="http://schemas.microsoft.com/office/drawing/2014/main" id="{04C21BAE-6866-4C7A-A7EC-C1B2E572D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screenshot, light, night&#10;&#10;Description automatically generated">
            <a:extLst>
              <a:ext uri="{FF2B5EF4-FFF2-40B4-BE49-F238E27FC236}">
                <a16:creationId xmlns:a16="http://schemas.microsoft.com/office/drawing/2014/main" id="{B66823DA-4E93-3616-F9C1-0865E6DA65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47"/>
          <a:stretch/>
        </p:blipFill>
        <p:spPr>
          <a:xfrm>
            <a:off x="1" y="1"/>
            <a:ext cx="12192000" cy="6857999"/>
          </a:xfrm>
          <a:prstGeom prst="rect">
            <a:avLst/>
          </a:prstGeom>
        </p:spPr>
      </p:pic>
      <p:sp useBgFill="1">
        <p:nvSpPr>
          <p:cNvPr id="16" name="Freeform: Shape 11">
            <a:extLst>
              <a:ext uri="{FF2B5EF4-FFF2-40B4-BE49-F238E27FC236}">
                <a16:creationId xmlns:a16="http://schemas.microsoft.com/office/drawing/2014/main" id="{7E7D0C94-08B4-48AE-8813-CC4D60294F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3899" y="609600"/>
            <a:ext cx="5372101" cy="5513767"/>
          </a:xfrm>
          <a:custGeom>
            <a:avLst/>
            <a:gdLst>
              <a:gd name="connsiteX0" fmla="*/ 0 w 5372101"/>
              <a:gd name="connsiteY0" fmla="*/ 0 h 5513767"/>
              <a:gd name="connsiteX1" fmla="*/ 5372101 w 5372101"/>
              <a:gd name="connsiteY1" fmla="*/ 0 h 5513767"/>
              <a:gd name="connsiteX2" fmla="*/ 5372101 w 5372101"/>
              <a:gd name="connsiteY2" fmla="*/ 5513767 h 5513767"/>
              <a:gd name="connsiteX3" fmla="*/ 5363126 w 5372101"/>
              <a:gd name="connsiteY3" fmla="*/ 5512835 h 5513767"/>
              <a:gd name="connsiteX4" fmla="*/ 5316714 w 5372101"/>
              <a:gd name="connsiteY4" fmla="*/ 5491247 h 5513767"/>
              <a:gd name="connsiteX5" fmla="*/ 5198331 w 5372101"/>
              <a:gd name="connsiteY5" fmla="*/ 5470092 h 5513767"/>
              <a:gd name="connsiteX6" fmla="*/ 5150428 w 5372101"/>
              <a:gd name="connsiteY6" fmla="*/ 5472506 h 5513767"/>
              <a:gd name="connsiteX7" fmla="*/ 5085506 w 5372101"/>
              <a:gd name="connsiteY7" fmla="*/ 5468851 h 5513767"/>
              <a:gd name="connsiteX8" fmla="*/ 4968663 w 5372101"/>
              <a:gd name="connsiteY8" fmla="*/ 5470487 h 5513767"/>
              <a:gd name="connsiteX9" fmla="*/ 4815623 w 5372101"/>
              <a:gd name="connsiteY9" fmla="*/ 5458622 h 5513767"/>
              <a:gd name="connsiteX10" fmla="*/ 4716679 w 5372101"/>
              <a:gd name="connsiteY10" fmla="*/ 5405365 h 5513767"/>
              <a:gd name="connsiteX11" fmla="*/ 4704891 w 5372101"/>
              <a:gd name="connsiteY11" fmla="*/ 5411529 h 5513767"/>
              <a:gd name="connsiteX12" fmla="*/ 4630496 w 5372101"/>
              <a:gd name="connsiteY12" fmla="*/ 5396532 h 5513767"/>
              <a:gd name="connsiteX13" fmla="*/ 4506964 w 5372101"/>
              <a:gd name="connsiteY13" fmla="*/ 5396685 h 5513767"/>
              <a:gd name="connsiteX14" fmla="*/ 4427135 w 5372101"/>
              <a:gd name="connsiteY14" fmla="*/ 5358585 h 5513767"/>
              <a:gd name="connsiteX15" fmla="*/ 4028338 w 5372101"/>
              <a:gd name="connsiteY15" fmla="*/ 5313494 h 5513767"/>
              <a:gd name="connsiteX16" fmla="*/ 4015367 w 5372101"/>
              <a:gd name="connsiteY16" fmla="*/ 5320766 h 5513767"/>
              <a:gd name="connsiteX17" fmla="*/ 4002837 w 5372101"/>
              <a:gd name="connsiteY17" fmla="*/ 5322294 h 5513767"/>
              <a:gd name="connsiteX18" fmla="*/ 3997650 w 5372101"/>
              <a:gd name="connsiteY18" fmla="*/ 5329513 h 5513767"/>
              <a:gd name="connsiteX19" fmla="*/ 3991991 w 5372101"/>
              <a:gd name="connsiteY19" fmla="*/ 5331908 h 5513767"/>
              <a:gd name="connsiteX20" fmla="*/ 3925210 w 5372101"/>
              <a:gd name="connsiteY20" fmla="*/ 5319395 h 5513767"/>
              <a:gd name="connsiteX21" fmla="*/ 3837014 w 5372101"/>
              <a:gd name="connsiteY21" fmla="*/ 5289023 h 5513767"/>
              <a:gd name="connsiteX22" fmla="*/ 3798765 w 5372101"/>
              <a:gd name="connsiteY22" fmla="*/ 5299431 h 5513767"/>
              <a:gd name="connsiteX23" fmla="*/ 3792144 w 5372101"/>
              <a:gd name="connsiteY23" fmla="*/ 5301616 h 5513767"/>
              <a:gd name="connsiteX24" fmla="*/ 3766249 w 5372101"/>
              <a:gd name="connsiteY24" fmla="*/ 5301869 h 5513767"/>
              <a:gd name="connsiteX25" fmla="*/ 3718651 w 5372101"/>
              <a:gd name="connsiteY25" fmla="*/ 5320541 h 5513767"/>
              <a:gd name="connsiteX26" fmla="*/ 3671207 w 5372101"/>
              <a:gd name="connsiteY26" fmla="*/ 5318046 h 5513767"/>
              <a:gd name="connsiteX27" fmla="*/ 3446863 w 5372101"/>
              <a:gd name="connsiteY27" fmla="*/ 5294348 h 5513767"/>
              <a:gd name="connsiteX28" fmla="*/ 3312000 w 5372101"/>
              <a:gd name="connsiteY28" fmla="*/ 5286923 h 5513767"/>
              <a:gd name="connsiteX29" fmla="*/ 3259756 w 5372101"/>
              <a:gd name="connsiteY29" fmla="*/ 5294712 h 5513767"/>
              <a:gd name="connsiteX30" fmla="*/ 3187481 w 5372101"/>
              <a:gd name="connsiteY30" fmla="*/ 5298457 h 5513767"/>
              <a:gd name="connsiteX31" fmla="*/ 3124115 w 5372101"/>
              <a:gd name="connsiteY31" fmla="*/ 5294626 h 5513767"/>
              <a:gd name="connsiteX32" fmla="*/ 3099907 w 5372101"/>
              <a:gd name="connsiteY32" fmla="*/ 5302443 h 5513767"/>
              <a:gd name="connsiteX33" fmla="*/ 3017494 w 5372101"/>
              <a:gd name="connsiteY33" fmla="*/ 5301439 h 5513767"/>
              <a:gd name="connsiteX34" fmla="*/ 3010848 w 5372101"/>
              <a:gd name="connsiteY34" fmla="*/ 5307225 h 5513767"/>
              <a:gd name="connsiteX35" fmla="*/ 2994286 w 5372101"/>
              <a:gd name="connsiteY35" fmla="*/ 5309060 h 5513767"/>
              <a:gd name="connsiteX36" fmla="*/ 2988160 w 5372101"/>
              <a:gd name="connsiteY36" fmla="*/ 5310041 h 5513767"/>
              <a:gd name="connsiteX37" fmla="*/ 2984260 w 5372101"/>
              <a:gd name="connsiteY37" fmla="*/ 5307528 h 5513767"/>
              <a:gd name="connsiteX38" fmla="*/ 2979127 w 5372101"/>
              <a:gd name="connsiteY38" fmla="*/ 5308389 h 5513767"/>
              <a:gd name="connsiteX39" fmla="*/ 2978660 w 5372101"/>
              <a:gd name="connsiteY39" fmla="*/ 5311563 h 5513767"/>
              <a:gd name="connsiteX40" fmla="*/ 2946326 w 5372101"/>
              <a:gd name="connsiteY40" fmla="*/ 5316745 h 5513767"/>
              <a:gd name="connsiteX41" fmla="*/ 2713134 w 5372101"/>
              <a:gd name="connsiteY41" fmla="*/ 5331381 h 5513767"/>
              <a:gd name="connsiteX42" fmla="*/ 2352072 w 5372101"/>
              <a:gd name="connsiteY42" fmla="*/ 5342761 h 5513767"/>
              <a:gd name="connsiteX43" fmla="*/ 2260922 w 5372101"/>
              <a:gd name="connsiteY43" fmla="*/ 5328122 h 5513767"/>
              <a:gd name="connsiteX44" fmla="*/ 2178497 w 5372101"/>
              <a:gd name="connsiteY44" fmla="*/ 5351065 h 5513767"/>
              <a:gd name="connsiteX45" fmla="*/ 2034408 w 5372101"/>
              <a:gd name="connsiteY45" fmla="*/ 5307958 h 5513767"/>
              <a:gd name="connsiteX46" fmla="*/ 1831505 w 5372101"/>
              <a:gd name="connsiteY46" fmla="*/ 5312691 h 5513767"/>
              <a:gd name="connsiteX47" fmla="*/ 1710387 w 5372101"/>
              <a:gd name="connsiteY47" fmla="*/ 5308705 h 5513767"/>
              <a:gd name="connsiteX48" fmla="*/ 1664816 w 5372101"/>
              <a:gd name="connsiteY48" fmla="*/ 5296479 h 5513767"/>
              <a:gd name="connsiteX49" fmla="*/ 1600883 w 5372101"/>
              <a:gd name="connsiteY49" fmla="*/ 5286607 h 5513767"/>
              <a:gd name="connsiteX50" fmla="*/ 1488397 w 5372101"/>
              <a:gd name="connsiteY50" fmla="*/ 5260898 h 5513767"/>
              <a:gd name="connsiteX51" fmla="*/ 1336670 w 5372101"/>
              <a:gd name="connsiteY51" fmla="*/ 5240770 h 5513767"/>
              <a:gd name="connsiteX52" fmla="*/ 1224297 w 5372101"/>
              <a:gd name="connsiteY52" fmla="*/ 5271845 h 5513767"/>
              <a:gd name="connsiteX53" fmla="*/ 1214830 w 5372101"/>
              <a:gd name="connsiteY53" fmla="*/ 5263450 h 5513767"/>
              <a:gd name="connsiteX54" fmla="*/ 1138181 w 5372101"/>
              <a:gd name="connsiteY54" fmla="*/ 5262590 h 5513767"/>
              <a:gd name="connsiteX55" fmla="*/ 943575 w 5372101"/>
              <a:gd name="connsiteY55" fmla="*/ 5290808 h 5513767"/>
              <a:gd name="connsiteX56" fmla="*/ 529813 w 5372101"/>
              <a:gd name="connsiteY56" fmla="*/ 5218555 h 5513767"/>
              <a:gd name="connsiteX57" fmla="*/ 519546 w 5372101"/>
              <a:gd name="connsiteY57" fmla="*/ 5208845 h 5513767"/>
              <a:gd name="connsiteX58" fmla="*/ 507906 w 5372101"/>
              <a:gd name="connsiteY58" fmla="*/ 5204779 h 5513767"/>
              <a:gd name="connsiteX59" fmla="*/ 505153 w 5372101"/>
              <a:gd name="connsiteY59" fmla="*/ 5196726 h 5513767"/>
              <a:gd name="connsiteX60" fmla="*/ 500429 w 5372101"/>
              <a:gd name="connsiteY60" fmla="*/ 5193241 h 5513767"/>
              <a:gd name="connsiteX61" fmla="*/ 431923 w 5372101"/>
              <a:gd name="connsiteY61" fmla="*/ 5191553 h 5513767"/>
              <a:gd name="connsiteX62" fmla="*/ 337115 w 5372101"/>
              <a:gd name="connsiteY62" fmla="*/ 5202714 h 5513767"/>
              <a:gd name="connsiteX63" fmla="*/ 303383 w 5372101"/>
              <a:gd name="connsiteY63" fmla="*/ 5184750 h 5513767"/>
              <a:gd name="connsiteX64" fmla="*/ 297664 w 5372101"/>
              <a:gd name="connsiteY64" fmla="*/ 5181269 h 5513767"/>
              <a:gd name="connsiteX65" fmla="*/ 272701 w 5372101"/>
              <a:gd name="connsiteY65" fmla="*/ 5175678 h 5513767"/>
              <a:gd name="connsiteX66" fmla="*/ 268242 w 5372101"/>
              <a:gd name="connsiteY66" fmla="*/ 5163678 h 5513767"/>
              <a:gd name="connsiteX67" fmla="*/ 232517 w 5372101"/>
              <a:gd name="connsiteY67" fmla="*/ 5147792 h 5513767"/>
              <a:gd name="connsiteX68" fmla="*/ 185851 w 5372101"/>
              <a:gd name="connsiteY68" fmla="*/ 5140408 h 5513767"/>
              <a:gd name="connsiteX69" fmla="*/ 20337 w 5372101"/>
              <a:gd name="connsiteY69" fmla="*/ 5113040 h 5513767"/>
              <a:gd name="connsiteX70" fmla="*/ 0 w 5372101"/>
              <a:gd name="connsiteY70" fmla="*/ 5112243 h 5513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5372101" h="5513767">
                <a:moveTo>
                  <a:pt x="0" y="0"/>
                </a:moveTo>
                <a:lnTo>
                  <a:pt x="5372101" y="0"/>
                </a:lnTo>
                <a:lnTo>
                  <a:pt x="5372101" y="5513767"/>
                </a:lnTo>
                <a:lnTo>
                  <a:pt x="5363126" y="5512835"/>
                </a:lnTo>
                <a:cubicBezTo>
                  <a:pt x="5345779" y="5509071"/>
                  <a:pt x="5329767" y="5502649"/>
                  <a:pt x="5316714" y="5491247"/>
                </a:cubicBezTo>
                <a:cubicBezTo>
                  <a:pt x="5295689" y="5478131"/>
                  <a:pt x="5219502" y="5459909"/>
                  <a:pt x="5198331" y="5470092"/>
                </a:cubicBezTo>
                <a:cubicBezTo>
                  <a:pt x="5181052" y="5469102"/>
                  <a:pt x="5165047" y="5459569"/>
                  <a:pt x="5150428" y="5472506"/>
                </a:cubicBezTo>
                <a:cubicBezTo>
                  <a:pt x="5129562" y="5487248"/>
                  <a:pt x="5088050" y="5445894"/>
                  <a:pt x="5085506" y="5468851"/>
                </a:cubicBezTo>
                <a:cubicBezTo>
                  <a:pt x="5055692" y="5440170"/>
                  <a:pt x="5006122" y="5469577"/>
                  <a:pt x="4968663" y="5470487"/>
                </a:cubicBezTo>
                <a:cubicBezTo>
                  <a:pt x="4947085" y="5444049"/>
                  <a:pt x="4889767" y="5472037"/>
                  <a:pt x="4815623" y="5458622"/>
                </a:cubicBezTo>
                <a:cubicBezTo>
                  <a:pt x="4792418" y="5428488"/>
                  <a:pt x="4765548" y="5449887"/>
                  <a:pt x="4716679" y="5405365"/>
                </a:cubicBezTo>
                <a:cubicBezTo>
                  <a:pt x="4713235" y="5407807"/>
                  <a:pt x="4709266" y="5409883"/>
                  <a:pt x="4704891" y="5411529"/>
                </a:cubicBezTo>
                <a:cubicBezTo>
                  <a:pt x="4679473" y="5421092"/>
                  <a:pt x="4646164" y="5414379"/>
                  <a:pt x="4630496" y="5396532"/>
                </a:cubicBezTo>
                <a:cubicBezTo>
                  <a:pt x="4590205" y="5365061"/>
                  <a:pt x="4548419" y="5412094"/>
                  <a:pt x="4506964" y="5396685"/>
                </a:cubicBezTo>
                <a:lnTo>
                  <a:pt x="4427135" y="5358585"/>
                </a:lnTo>
                <a:cubicBezTo>
                  <a:pt x="4319267" y="5308575"/>
                  <a:pt x="4152341" y="5340956"/>
                  <a:pt x="4028338" y="5313494"/>
                </a:cubicBezTo>
                <a:lnTo>
                  <a:pt x="4015367" y="5320766"/>
                </a:lnTo>
                <a:lnTo>
                  <a:pt x="4002837" y="5322294"/>
                </a:lnTo>
                <a:lnTo>
                  <a:pt x="3997650" y="5329513"/>
                </a:lnTo>
                <a:lnTo>
                  <a:pt x="3991991" y="5331908"/>
                </a:lnTo>
                <a:cubicBezTo>
                  <a:pt x="3969659" y="5338581"/>
                  <a:pt x="3978880" y="5316131"/>
                  <a:pt x="3925210" y="5319395"/>
                </a:cubicBezTo>
                <a:cubicBezTo>
                  <a:pt x="3947765" y="5277139"/>
                  <a:pt x="3837331" y="5338342"/>
                  <a:pt x="3837014" y="5289023"/>
                </a:cubicBezTo>
                <a:cubicBezTo>
                  <a:pt x="3824001" y="5291376"/>
                  <a:pt x="3811407" y="5295212"/>
                  <a:pt x="3798765" y="5299431"/>
                </a:cubicBezTo>
                <a:lnTo>
                  <a:pt x="3792144" y="5301616"/>
                </a:lnTo>
                <a:lnTo>
                  <a:pt x="3766249" y="5301869"/>
                </a:lnTo>
                <a:lnTo>
                  <a:pt x="3718651" y="5320541"/>
                </a:lnTo>
                <a:cubicBezTo>
                  <a:pt x="3703968" y="5321892"/>
                  <a:pt x="3688308" y="5321427"/>
                  <a:pt x="3671207" y="5318046"/>
                </a:cubicBezTo>
                <a:cubicBezTo>
                  <a:pt x="3616458" y="5288532"/>
                  <a:pt x="3514048" y="5333307"/>
                  <a:pt x="3446863" y="5294348"/>
                </a:cubicBezTo>
                <a:cubicBezTo>
                  <a:pt x="3420930" y="5283822"/>
                  <a:pt x="3333157" y="5274511"/>
                  <a:pt x="3312000" y="5286923"/>
                </a:cubicBezTo>
                <a:cubicBezTo>
                  <a:pt x="3292759" y="5287903"/>
                  <a:pt x="3273112" y="5280334"/>
                  <a:pt x="3259756" y="5294712"/>
                </a:cubicBezTo>
                <a:cubicBezTo>
                  <a:pt x="3239905" y="5311572"/>
                  <a:pt x="3185410" y="5275588"/>
                  <a:pt x="3187481" y="5298457"/>
                </a:cubicBezTo>
                <a:cubicBezTo>
                  <a:pt x="3168018" y="5286036"/>
                  <a:pt x="3146200" y="5288458"/>
                  <a:pt x="3124115" y="5294626"/>
                </a:cubicBezTo>
                <a:lnTo>
                  <a:pt x="3099907" y="5302443"/>
                </a:lnTo>
                <a:lnTo>
                  <a:pt x="3017494" y="5301439"/>
                </a:lnTo>
                <a:lnTo>
                  <a:pt x="3010848" y="5307225"/>
                </a:lnTo>
                <a:lnTo>
                  <a:pt x="2994286" y="5309060"/>
                </a:lnTo>
                <a:lnTo>
                  <a:pt x="2988160" y="5310041"/>
                </a:lnTo>
                <a:lnTo>
                  <a:pt x="2984260" y="5307528"/>
                </a:lnTo>
                <a:cubicBezTo>
                  <a:pt x="2981957" y="5306419"/>
                  <a:pt x="2980273" y="5306402"/>
                  <a:pt x="2979127" y="5308389"/>
                </a:cubicBezTo>
                <a:cubicBezTo>
                  <a:pt x="2978971" y="5309447"/>
                  <a:pt x="2978816" y="5310505"/>
                  <a:pt x="2978660" y="5311563"/>
                </a:cubicBezTo>
                <a:lnTo>
                  <a:pt x="2946326" y="5316745"/>
                </a:lnTo>
                <a:lnTo>
                  <a:pt x="2713134" y="5331381"/>
                </a:lnTo>
                <a:cubicBezTo>
                  <a:pt x="2610698" y="5372328"/>
                  <a:pt x="2466037" y="5325762"/>
                  <a:pt x="2352072" y="5342761"/>
                </a:cubicBezTo>
                <a:cubicBezTo>
                  <a:pt x="2293501" y="5293708"/>
                  <a:pt x="2324138" y="5338538"/>
                  <a:pt x="2260922" y="5328122"/>
                </a:cubicBezTo>
                <a:cubicBezTo>
                  <a:pt x="2275681" y="5372347"/>
                  <a:pt x="2185007" y="5301703"/>
                  <a:pt x="2178497" y="5351065"/>
                </a:cubicBezTo>
                <a:cubicBezTo>
                  <a:pt x="2133294" y="5337229"/>
                  <a:pt x="2097074" y="5300208"/>
                  <a:pt x="2034408" y="5307958"/>
                </a:cubicBezTo>
                <a:cubicBezTo>
                  <a:pt x="1981894" y="5332879"/>
                  <a:pt x="1896288" y="5279365"/>
                  <a:pt x="1831505" y="5312691"/>
                </a:cubicBezTo>
                <a:cubicBezTo>
                  <a:pt x="1807063" y="5321035"/>
                  <a:pt x="1727674" y="5322925"/>
                  <a:pt x="1710387" y="5308705"/>
                </a:cubicBezTo>
                <a:cubicBezTo>
                  <a:pt x="1693367" y="5306094"/>
                  <a:pt x="1674901" y="5312009"/>
                  <a:pt x="1664816" y="5296479"/>
                </a:cubicBezTo>
                <a:cubicBezTo>
                  <a:pt x="1649255" y="5277912"/>
                  <a:pt x="1596152" y="5309335"/>
                  <a:pt x="1600883" y="5286607"/>
                </a:cubicBezTo>
                <a:cubicBezTo>
                  <a:pt x="1563066" y="5308189"/>
                  <a:pt x="1524339" y="5269513"/>
                  <a:pt x="1488397" y="5260898"/>
                </a:cubicBezTo>
                <a:cubicBezTo>
                  <a:pt x="1459246" y="5282011"/>
                  <a:pt x="1412580" y="5243108"/>
                  <a:pt x="1336670" y="5240770"/>
                </a:cubicBezTo>
                <a:cubicBezTo>
                  <a:pt x="1304792" y="5265122"/>
                  <a:pt x="1285508" y="5238878"/>
                  <a:pt x="1224297" y="5271845"/>
                </a:cubicBezTo>
                <a:cubicBezTo>
                  <a:pt x="1221731" y="5268771"/>
                  <a:pt x="1218543" y="5265944"/>
                  <a:pt x="1214830" y="5263450"/>
                </a:cubicBezTo>
                <a:cubicBezTo>
                  <a:pt x="1193241" y="5248952"/>
                  <a:pt x="1158925" y="5248567"/>
                  <a:pt x="1138181" y="5262590"/>
                </a:cubicBezTo>
                <a:lnTo>
                  <a:pt x="943575" y="5290808"/>
                </a:lnTo>
                <a:cubicBezTo>
                  <a:pt x="823587" y="5316899"/>
                  <a:pt x="658340" y="5217603"/>
                  <a:pt x="529813" y="5218555"/>
                </a:cubicBezTo>
                <a:lnTo>
                  <a:pt x="519546" y="5208845"/>
                </a:lnTo>
                <a:lnTo>
                  <a:pt x="507906" y="5204779"/>
                </a:lnTo>
                <a:lnTo>
                  <a:pt x="505153" y="5196726"/>
                </a:lnTo>
                <a:lnTo>
                  <a:pt x="500429" y="5193241"/>
                </a:lnTo>
                <a:cubicBezTo>
                  <a:pt x="480923" y="5182176"/>
                  <a:pt x="482807" y="5205793"/>
                  <a:pt x="431923" y="5191553"/>
                </a:cubicBezTo>
                <a:cubicBezTo>
                  <a:pt x="440499" y="5237077"/>
                  <a:pt x="352872" y="5155083"/>
                  <a:pt x="337115" y="5202714"/>
                </a:cubicBezTo>
                <a:cubicBezTo>
                  <a:pt x="325265" y="5197752"/>
                  <a:pt x="314288" y="5191441"/>
                  <a:pt x="303383" y="5184750"/>
                </a:cubicBezTo>
                <a:lnTo>
                  <a:pt x="297664" y="5181269"/>
                </a:lnTo>
                <a:lnTo>
                  <a:pt x="272701" y="5175678"/>
                </a:lnTo>
                <a:lnTo>
                  <a:pt x="268242" y="5163678"/>
                </a:lnTo>
                <a:lnTo>
                  <a:pt x="232517" y="5147792"/>
                </a:lnTo>
                <a:cubicBezTo>
                  <a:pt x="218741" y="5143453"/>
                  <a:pt x="203450" y="5140668"/>
                  <a:pt x="185851" y="5140408"/>
                </a:cubicBezTo>
                <a:cubicBezTo>
                  <a:pt x="139207" y="5153337"/>
                  <a:pt x="79723" y="5120316"/>
                  <a:pt x="20337" y="5113040"/>
                </a:cubicBezTo>
                <a:lnTo>
                  <a:pt x="0" y="5112243"/>
                </a:lnTo>
                <a:close/>
              </a:path>
            </a:pathLst>
          </a:custGeom>
          <a:ln>
            <a:noFill/>
          </a:ln>
          <a:effectLst>
            <a:outerShdw blurRad="254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407075-D7CC-B161-A3C4-F5AD1A600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7809" y="1071350"/>
            <a:ext cx="4775162" cy="1339382"/>
          </a:xfrm>
        </p:spPr>
        <p:txBody>
          <a:bodyPr>
            <a:normAutofit/>
          </a:bodyPr>
          <a:lstStyle/>
          <a:p>
            <a:pPr algn="ctr"/>
            <a:r>
              <a:rPr lang="en-US" sz="3600"/>
              <a:t>Demo Steps / Agenda</a:t>
            </a:r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F0C518C2-0AA4-470C-87B9-9CBF428FBA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64666" y="399531"/>
            <a:ext cx="1707751" cy="428984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lnTo>
                  <a:pt x="2164992" y="12386"/>
                </a:lnTo>
                <a:cubicBezTo>
                  <a:pt x="2164717" y="43049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60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CF3A8F-2A4B-3BFF-4841-AA8704F1F6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9319" y="2547257"/>
            <a:ext cx="4458446" cy="3109740"/>
          </a:xfrm>
        </p:spPr>
        <p:txBody>
          <a:bodyPr anchor="ctr">
            <a:normAutofit/>
          </a:bodyPr>
          <a:lstStyle/>
          <a:p>
            <a:r>
              <a:rPr lang="en-US" sz="1900"/>
              <a:t>Create a Google Analytics Property and retrieve the tracking ID</a:t>
            </a:r>
          </a:p>
          <a:p>
            <a:r>
              <a:rPr lang="en-US" sz="1900"/>
              <a:t>Scaffold an SPFx Application Customized project</a:t>
            </a:r>
          </a:p>
          <a:p>
            <a:r>
              <a:rPr lang="en-US" sz="1900"/>
              <a:t>Overwrite the OnInit property to inject the Google Analytics Script</a:t>
            </a:r>
          </a:p>
          <a:p>
            <a:r>
              <a:rPr lang="en-US" sz="1900"/>
              <a:t>Bundle and package the SPPKG solution.</a:t>
            </a:r>
          </a:p>
          <a:p>
            <a:r>
              <a:rPr lang="en-US" sz="1900"/>
              <a:t>Upload to the SharePoint App Catalogue and let it shine !</a:t>
            </a:r>
          </a:p>
        </p:txBody>
      </p:sp>
    </p:spTree>
    <p:extLst>
      <p:ext uri="{BB962C8B-B14F-4D97-AF65-F5344CB8AC3E}">
        <p14:creationId xmlns:p14="http://schemas.microsoft.com/office/powerpoint/2010/main" val="26985676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136</Words>
  <Application>Microsoft Macintosh PowerPoint</Application>
  <PresentationFormat>Widescreen</PresentationFormat>
  <Paragraphs>17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Viva Connection and SharePoint Framework Bi-Weekly Community Call</vt:lpstr>
      <vt:lpstr>Samir Daoudi – Power Platform Architect</vt:lpstr>
      <vt:lpstr>Demo Steps / Agenda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365 &amp; Power Platform Development Community Call.</dc:title>
  <dc:creator>Samir Daoudi</dc:creator>
  <cp:lastModifiedBy>Samir Daoudi</cp:lastModifiedBy>
  <cp:revision>2</cp:revision>
  <dcterms:created xsi:type="dcterms:W3CDTF">2023-06-08T12:34:12Z</dcterms:created>
  <dcterms:modified xsi:type="dcterms:W3CDTF">2023-06-29T14:12:41Z</dcterms:modified>
</cp:coreProperties>
</file>